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673" r:id="rId3"/>
    <p:sldId id="548" r:id="rId4"/>
    <p:sldId id="676" r:id="rId5"/>
    <p:sldId id="678" r:id="rId6"/>
    <p:sldId id="681" r:id="rId7"/>
    <p:sldId id="679" r:id="rId8"/>
    <p:sldId id="682" r:id="rId9"/>
    <p:sldId id="686" r:id="rId10"/>
    <p:sldId id="691" r:id="rId11"/>
    <p:sldId id="680" r:id="rId12"/>
    <p:sldId id="687" r:id="rId13"/>
    <p:sldId id="692" r:id="rId14"/>
    <p:sldId id="693" r:id="rId15"/>
    <p:sldId id="690" r:id="rId16"/>
    <p:sldId id="684" r:id="rId17"/>
    <p:sldId id="683" r:id="rId18"/>
    <p:sldId id="677" r:id="rId19"/>
    <p:sldId id="694" r:id="rId20"/>
    <p:sldId id="695" r:id="rId21"/>
    <p:sldId id="696" r:id="rId22"/>
    <p:sldId id="697" r:id="rId23"/>
    <p:sldId id="698" r:id="rId24"/>
    <p:sldId id="699" r:id="rId25"/>
    <p:sldId id="700" r:id="rId26"/>
    <p:sldId id="701" r:id="rId27"/>
    <p:sldId id="702" r:id="rId28"/>
    <p:sldId id="704" r:id="rId29"/>
    <p:sldId id="656" r:id="rId30"/>
    <p:sldId id="706" r:id="rId31"/>
    <p:sldId id="705" r:id="rId32"/>
    <p:sldId id="608" r:id="rId33"/>
    <p:sldId id="707"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708" r:id="rId47"/>
    <p:sldId id="709" r:id="rId48"/>
    <p:sldId id="710" r:id="rId49"/>
    <p:sldId id="711" r:id="rId50"/>
    <p:sldId id="712" r:id="rId51"/>
    <p:sldId id="713" r:id="rId52"/>
    <p:sldId id="714" r:id="rId53"/>
    <p:sldId id="715" r:id="rId54"/>
    <p:sldId id="716" r:id="rId55"/>
    <p:sldId id="717" r:id="rId56"/>
    <p:sldId id="718" r:id="rId57"/>
    <p:sldId id="71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1"/>
  </p:normalViewPr>
  <p:slideViewPr>
    <p:cSldViewPr snapToGrid="0">
      <p:cViewPr varScale="1">
        <p:scale>
          <a:sx n="103" d="100"/>
          <a:sy n="103" d="100"/>
        </p:scale>
        <p:origin x="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37B98-E420-A142-8A64-3096CC4E484B}"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3D0AB-0C50-BD47-8F3C-F1CD4E3ED82B}" type="slidenum">
              <a:rPr lang="en-US" smtClean="0"/>
              <a:t>‹#›</a:t>
            </a:fld>
            <a:endParaRPr lang="en-US"/>
          </a:p>
        </p:txBody>
      </p:sp>
    </p:spTree>
    <p:extLst>
      <p:ext uri="{BB962C8B-B14F-4D97-AF65-F5344CB8AC3E}">
        <p14:creationId xmlns:p14="http://schemas.microsoft.com/office/powerpoint/2010/main" val="277448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dps.europa.eu/data-protection/technology-monitoring/techsonar/scalable-oversight#:~:text=When%20considering%20large%20language%20model,I%20produce%20a%20Molotov%20cocktail%3F%E2%80%99"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anthropic.com/research/alignment-faking#:~:text=In%20the%20paper%2C%20we%20studied,be%20helpful%2C%20honest%2C%20and%20harmless" TargetMode="External"/><Relationship Id="rId4" Type="http://schemas.openxmlformats.org/officeDocument/2006/relationships/hyperlink" Target="https://www.turing.com/resources/llm-alignment-and-safety-guide#:~:text=Defining%20clear%20alignment%20criteria%20is,used%20to%20regulate%20LLM%20behavior"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edps.europa.eu/data-protection/technology-monitoring/techsonar/scalable-oversight#:~:text=When%20considering%20large%20language%20model,I%20produce%20a%20Molotov%20cocktail%3F%E2%80%99"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anthropic.com/research/alignment-faking#:~:text=In%20the%20paper%2C%20we%20studied,be%20helpful%2C%20honest%2C%20and%20harmless" TargetMode="External"/><Relationship Id="rId4" Type="http://schemas.openxmlformats.org/officeDocument/2006/relationships/hyperlink" Target="https://www.turing.com/resources/llm-alignment-and-safety-guide#:~:text=Defining%20clear%20alignment%20criteria%20is,used%20to%20regulate%20LLM%20behavio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dps.europa.eu/data-protection/technology-monitoring/techsonar/scalable-oversight#:~:text=When%20considering%20large%20language%20model,I%20produce%20a%20Molotov%20cocktail%3F%E2%80%99"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anthropic.com/research/alignment-faking#:~:text=In%20the%20paper%2C%20we%20studied,be%20helpful%2C%20honest%2C%20and%20harmless" TargetMode="External"/><Relationship Id="rId4" Type="http://schemas.openxmlformats.org/officeDocument/2006/relationships/hyperlink" Target="https://www.turing.com/resources/llm-alignment-and-safety-guide#:~:text=Defining%20clear%20alignment%20criteria%20is,used%20to%20regulate%20LLM%20behavior"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dps.europa.eu/data-protection/technology-monitoring/techsonar/scalable-oversight#:~:text=When%20considering%20large%20language%20model,I%20produce%20a%20Molotov%20cocktail%3F%E2%80%99"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anthropic.com/research/alignment-faking#:~:text=In%20the%20paper%2C%20we%20studied,be%20helpful%2C%20honest%2C%20and%20harmless" TargetMode="External"/><Relationship Id="rId4" Type="http://schemas.openxmlformats.org/officeDocument/2006/relationships/hyperlink" Target="https://www.turing.com/resources/llm-alignment-and-safety-guide#:~:text=Defining%20clear%20alignment%20criteria%20is,used%20to%20regulate%20LLM%20behavior"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lignmentsurvey.com/materials/learning/scalable/#:~:text=Scalable%20Oversigh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00182-3E85-4420-0DC3-795518346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19B81-A12C-F224-2519-E2BAB1FA35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1E0B9-91C3-DEF9-E771-AB15125879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88D50-9FC3-54A1-FA3D-63311D69AE9E}"/>
              </a:ext>
            </a:extLst>
          </p:cNvPr>
          <p:cNvSpPr>
            <a:spLocks noGrp="1"/>
          </p:cNvSpPr>
          <p:nvPr>
            <p:ph type="sldNum" sz="quarter" idx="5"/>
          </p:nvPr>
        </p:nvSpPr>
        <p:spPr/>
        <p:txBody>
          <a:bodyPr/>
          <a:lstStyle/>
          <a:p>
            <a:fld id="{5843EF2A-B346-5E46-9D5C-9DF93661F8B8}" type="slidenum">
              <a:rPr lang="en-US" smtClean="0"/>
              <a:t>2</a:t>
            </a:fld>
            <a:endParaRPr lang="en-US"/>
          </a:p>
        </p:txBody>
      </p:sp>
    </p:spTree>
    <p:extLst>
      <p:ext uri="{BB962C8B-B14F-4D97-AF65-F5344CB8AC3E}">
        <p14:creationId xmlns:p14="http://schemas.microsoft.com/office/powerpoint/2010/main" val="171658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F20D-12CB-44EE-94B5-063459662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93D3D-E388-7949-CCD1-75B2EB898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A3C88-282C-3F36-7649-3EC4BE3879A4}"/>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8DA7F589-9B70-F5C1-BCAB-F7C7D975BE49}"/>
              </a:ext>
            </a:extLst>
          </p:cNvPr>
          <p:cNvSpPr>
            <a:spLocks noGrp="1"/>
          </p:cNvSpPr>
          <p:nvPr>
            <p:ph type="sldNum" sz="quarter" idx="5"/>
          </p:nvPr>
        </p:nvSpPr>
        <p:spPr/>
        <p:txBody>
          <a:bodyPr/>
          <a:lstStyle/>
          <a:p>
            <a:fld id="{077AF12E-58C3-E849-854A-3DDFA590A75C}" type="slidenum">
              <a:rPr lang="en-US" smtClean="0"/>
              <a:t>12</a:t>
            </a:fld>
            <a:endParaRPr lang="en-US"/>
          </a:p>
        </p:txBody>
      </p:sp>
    </p:spTree>
    <p:extLst>
      <p:ext uri="{BB962C8B-B14F-4D97-AF65-F5344CB8AC3E}">
        <p14:creationId xmlns:p14="http://schemas.microsoft.com/office/powerpoint/2010/main" val="440426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FEB6A-2BB7-B357-B1C2-50667D88F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451A5-6601-EF4B-E0DB-15BC080BE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EFC46-9A5C-49A2-BA7E-283B05D13805}"/>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DA126AD3-0955-1F33-E74F-C06A91C7DB0A}"/>
              </a:ext>
            </a:extLst>
          </p:cNvPr>
          <p:cNvSpPr>
            <a:spLocks noGrp="1"/>
          </p:cNvSpPr>
          <p:nvPr>
            <p:ph type="sldNum" sz="quarter" idx="5"/>
          </p:nvPr>
        </p:nvSpPr>
        <p:spPr/>
        <p:txBody>
          <a:bodyPr/>
          <a:lstStyle/>
          <a:p>
            <a:fld id="{077AF12E-58C3-E849-854A-3DDFA590A75C}" type="slidenum">
              <a:rPr lang="en-US" smtClean="0"/>
              <a:t>13</a:t>
            </a:fld>
            <a:endParaRPr lang="en-US"/>
          </a:p>
        </p:txBody>
      </p:sp>
    </p:spTree>
    <p:extLst>
      <p:ext uri="{BB962C8B-B14F-4D97-AF65-F5344CB8AC3E}">
        <p14:creationId xmlns:p14="http://schemas.microsoft.com/office/powerpoint/2010/main" val="16294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D48-E147-3CAF-AB8E-D690CDDBC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1EE15-7C58-EB70-7FCF-80466818C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12E55-435D-4F93-E0BE-11AC85C98257}"/>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06D4B224-A81F-0980-F8E4-5F1B3EA47AE6}"/>
              </a:ext>
            </a:extLst>
          </p:cNvPr>
          <p:cNvSpPr>
            <a:spLocks noGrp="1"/>
          </p:cNvSpPr>
          <p:nvPr>
            <p:ph type="sldNum" sz="quarter" idx="5"/>
          </p:nvPr>
        </p:nvSpPr>
        <p:spPr/>
        <p:txBody>
          <a:bodyPr/>
          <a:lstStyle/>
          <a:p>
            <a:fld id="{077AF12E-58C3-E849-854A-3DDFA590A75C}" type="slidenum">
              <a:rPr lang="en-US" smtClean="0"/>
              <a:t>14</a:t>
            </a:fld>
            <a:endParaRPr lang="en-US"/>
          </a:p>
        </p:txBody>
      </p:sp>
    </p:spTree>
    <p:extLst>
      <p:ext uri="{BB962C8B-B14F-4D97-AF65-F5344CB8AC3E}">
        <p14:creationId xmlns:p14="http://schemas.microsoft.com/office/powerpoint/2010/main" val="174809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85B0C-D381-DCAA-1E90-0F34926BE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048D7-CB85-5518-BA17-8F300980E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463C-D497-EC27-6F2C-1FD1C5F9947C}"/>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45DCEBD5-68FF-C289-70E4-8F882E982A81}"/>
              </a:ext>
            </a:extLst>
          </p:cNvPr>
          <p:cNvSpPr>
            <a:spLocks noGrp="1"/>
          </p:cNvSpPr>
          <p:nvPr>
            <p:ph type="sldNum" sz="quarter" idx="5"/>
          </p:nvPr>
        </p:nvSpPr>
        <p:spPr/>
        <p:txBody>
          <a:bodyPr/>
          <a:lstStyle/>
          <a:p>
            <a:fld id="{077AF12E-58C3-E849-854A-3DDFA590A75C}" type="slidenum">
              <a:rPr lang="en-US" smtClean="0"/>
              <a:t>15</a:t>
            </a:fld>
            <a:endParaRPr lang="en-US"/>
          </a:p>
        </p:txBody>
      </p:sp>
    </p:spTree>
    <p:extLst>
      <p:ext uri="{BB962C8B-B14F-4D97-AF65-F5344CB8AC3E}">
        <p14:creationId xmlns:p14="http://schemas.microsoft.com/office/powerpoint/2010/main" val="246181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D8937-0AEB-B2D0-4A74-9A9040584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C520E-CBA3-5F3D-C335-65D0EC180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57350-73C8-740B-7F3A-9362E8A477BA}"/>
              </a:ext>
            </a:extLst>
          </p:cNvPr>
          <p:cNvSpPr>
            <a:spLocks noGrp="1"/>
          </p:cNvSpPr>
          <p:nvPr>
            <p:ph type="body" idx="1"/>
          </p:nvPr>
        </p:nvSpPr>
        <p:spPr/>
        <p:txBody>
          <a:bodyPr/>
          <a:lstStyle/>
          <a:p>
            <a:pPr>
              <a:buNone/>
            </a:pPr>
            <a:r>
              <a:rPr lang="en-US" dirty="0"/>
              <a:t>It’s good to note that </a:t>
            </a:r>
            <a:r>
              <a:rPr lang="en-US" b="1" dirty="0"/>
              <a:t>these principles can conflict</a:t>
            </a:r>
            <a:r>
              <a:rPr lang="en-US" dirty="0"/>
              <a:t>. For example, helpfulness vs. harmlessness: a user might ask for something </a:t>
            </a:r>
            <a:r>
              <a:rPr lang="en-US" i="1" dirty="0"/>
              <a:t>they</a:t>
            </a:r>
            <a:r>
              <a:rPr lang="en-US" dirty="0"/>
              <a:t> see as legitimate but the AI knows is potentially harmful or disallowed. A perfectly harmless AI might refuse so often that it frustrates users (seeming unhelpful)​</a:t>
            </a:r>
            <a:r>
              <a:rPr lang="en-US" dirty="0">
                <a:hlinkClick r:id="rId3"/>
              </a:rPr>
              <a:t>edps.europa.eu</a:t>
            </a:r>
            <a:endParaRPr lang="en-US" dirty="0"/>
          </a:p>
          <a:p>
            <a:pPr>
              <a:buNone/>
            </a:pPr>
            <a:r>
              <a:rPr lang="en-US" dirty="0"/>
              <a:t>. Conversely, an AI that tries to be maximally helpful (never saying no) could end up generating harmful content if a user asks for it. Finding the right balance is part of alignment. These three criteria (sometimes expanded or modified by different organizations) form a basic ethical compass for many AI systems today​</a:t>
            </a:r>
            <a:r>
              <a:rPr lang="en-US" dirty="0">
                <a:hlinkClick r:id="rId4"/>
              </a:rPr>
              <a:t>turing.com</a:t>
            </a:r>
            <a:endParaRPr lang="en-US" dirty="0"/>
          </a:p>
          <a:p>
            <a:pPr>
              <a:buNone/>
            </a:pPr>
            <a:r>
              <a:rPr lang="en-US" dirty="0"/>
              <a:t>. You can mention that </a:t>
            </a:r>
            <a:r>
              <a:rPr lang="en-US" dirty="0" err="1"/>
              <a:t>Anthropic’s</a:t>
            </a:r>
            <a:r>
              <a:rPr lang="en-US" dirty="0"/>
              <a:t> assistant Claude was explicitly trained with the goal of being “helpful, honest, and harmless”​</a:t>
            </a:r>
            <a:r>
              <a:rPr lang="en-US" dirty="0">
                <a:hlinkClick r:id="rId5"/>
              </a:rPr>
              <a:t>anthropic.com</a:t>
            </a:r>
            <a:endParaRPr lang="en-US" dirty="0"/>
          </a:p>
          <a:p>
            <a:pPr>
              <a:buNone/>
            </a:pPr>
            <a:r>
              <a:rPr lang="en-US" dirty="0"/>
              <a:t>. Many evaluation benchmarks now test for these aspects (e.g., truthfulness tests, harmlessness red-teaming).</a:t>
            </a:r>
          </a:p>
        </p:txBody>
      </p:sp>
      <p:sp>
        <p:nvSpPr>
          <p:cNvPr id="4" name="Slide Number Placeholder 3">
            <a:extLst>
              <a:ext uri="{FF2B5EF4-FFF2-40B4-BE49-F238E27FC236}">
                <a16:creationId xmlns:a16="http://schemas.microsoft.com/office/drawing/2014/main" id="{07FFB692-C860-035E-9142-D8BAA291EB3F}"/>
              </a:ext>
            </a:extLst>
          </p:cNvPr>
          <p:cNvSpPr>
            <a:spLocks noGrp="1"/>
          </p:cNvSpPr>
          <p:nvPr>
            <p:ph type="sldNum" sz="quarter" idx="5"/>
          </p:nvPr>
        </p:nvSpPr>
        <p:spPr/>
        <p:txBody>
          <a:bodyPr/>
          <a:lstStyle/>
          <a:p>
            <a:fld id="{077AF12E-58C3-E849-854A-3DDFA590A75C}" type="slidenum">
              <a:rPr lang="en-US" smtClean="0"/>
              <a:t>16</a:t>
            </a:fld>
            <a:endParaRPr lang="en-US"/>
          </a:p>
        </p:txBody>
      </p:sp>
    </p:spTree>
    <p:extLst>
      <p:ext uri="{BB962C8B-B14F-4D97-AF65-F5344CB8AC3E}">
        <p14:creationId xmlns:p14="http://schemas.microsoft.com/office/powerpoint/2010/main" val="324816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C445F-F8F0-5900-F199-3590FA384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DBE69-AAB3-C57F-88CF-101FE4DA3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EC844-BBAA-C816-B2E1-2E254121B964}"/>
              </a:ext>
            </a:extLst>
          </p:cNvPr>
          <p:cNvSpPr>
            <a:spLocks noGrp="1"/>
          </p:cNvSpPr>
          <p:nvPr>
            <p:ph type="body" idx="1"/>
          </p:nvPr>
        </p:nvSpPr>
        <p:spPr/>
        <p:txBody>
          <a:bodyPr/>
          <a:lstStyle/>
          <a:p>
            <a:pPr>
              <a:buNone/>
            </a:pPr>
            <a:r>
              <a:rPr lang="en-US" dirty="0"/>
              <a:t>It’s good to note that </a:t>
            </a:r>
            <a:r>
              <a:rPr lang="en-US" b="1" dirty="0"/>
              <a:t>these principles can conflict</a:t>
            </a:r>
            <a:r>
              <a:rPr lang="en-US" dirty="0"/>
              <a:t>. For example, helpfulness vs. harmlessness: a user might ask for something </a:t>
            </a:r>
            <a:r>
              <a:rPr lang="en-US" i="1" dirty="0"/>
              <a:t>they</a:t>
            </a:r>
            <a:r>
              <a:rPr lang="en-US" dirty="0"/>
              <a:t> see as legitimate but the AI knows is potentially harmful or disallowed. A perfectly harmless AI might refuse so often that it frustrates users (seeming unhelpful)​</a:t>
            </a:r>
            <a:r>
              <a:rPr lang="en-US" dirty="0">
                <a:hlinkClick r:id="rId3"/>
              </a:rPr>
              <a:t>edps.europa.eu</a:t>
            </a:r>
            <a:endParaRPr lang="en-US" dirty="0"/>
          </a:p>
          <a:p>
            <a:pPr>
              <a:buNone/>
            </a:pPr>
            <a:r>
              <a:rPr lang="en-US" dirty="0"/>
              <a:t>. Conversely, an AI that tries to be maximally helpful (never saying no) could end up generating harmful content if a user asks for it. Finding the right balance is part of alignment. These three criteria (sometimes expanded or modified by different organizations) form a basic ethical compass for many AI systems today​</a:t>
            </a:r>
            <a:r>
              <a:rPr lang="en-US" dirty="0">
                <a:hlinkClick r:id="rId4"/>
              </a:rPr>
              <a:t>turing.com</a:t>
            </a:r>
            <a:endParaRPr lang="en-US" dirty="0"/>
          </a:p>
          <a:p>
            <a:pPr>
              <a:buNone/>
            </a:pPr>
            <a:r>
              <a:rPr lang="en-US" dirty="0"/>
              <a:t>. You can mention that </a:t>
            </a:r>
            <a:r>
              <a:rPr lang="en-US" dirty="0" err="1"/>
              <a:t>Anthropic’s</a:t>
            </a:r>
            <a:r>
              <a:rPr lang="en-US" dirty="0"/>
              <a:t> assistant Claude was explicitly trained with the goal of being “helpful, honest, and harmless”​</a:t>
            </a:r>
            <a:r>
              <a:rPr lang="en-US" dirty="0">
                <a:hlinkClick r:id="rId5"/>
              </a:rPr>
              <a:t>anthropic.com</a:t>
            </a:r>
            <a:endParaRPr lang="en-US" dirty="0"/>
          </a:p>
          <a:p>
            <a:pPr>
              <a:buNone/>
            </a:pPr>
            <a:r>
              <a:rPr lang="en-US" dirty="0"/>
              <a:t>. Many evaluation benchmarks now test for these aspects (e.g., truthfulness tests, harmlessness red-teaming).</a:t>
            </a:r>
          </a:p>
        </p:txBody>
      </p:sp>
      <p:sp>
        <p:nvSpPr>
          <p:cNvPr id="4" name="Slide Number Placeholder 3">
            <a:extLst>
              <a:ext uri="{FF2B5EF4-FFF2-40B4-BE49-F238E27FC236}">
                <a16:creationId xmlns:a16="http://schemas.microsoft.com/office/drawing/2014/main" id="{6035FC6D-357D-D56A-2D84-2662097EF935}"/>
              </a:ext>
            </a:extLst>
          </p:cNvPr>
          <p:cNvSpPr>
            <a:spLocks noGrp="1"/>
          </p:cNvSpPr>
          <p:nvPr>
            <p:ph type="sldNum" sz="quarter" idx="5"/>
          </p:nvPr>
        </p:nvSpPr>
        <p:spPr/>
        <p:txBody>
          <a:bodyPr/>
          <a:lstStyle/>
          <a:p>
            <a:fld id="{077AF12E-58C3-E849-854A-3DDFA590A75C}" type="slidenum">
              <a:rPr lang="en-US" smtClean="0"/>
              <a:t>17</a:t>
            </a:fld>
            <a:endParaRPr lang="en-US"/>
          </a:p>
        </p:txBody>
      </p:sp>
    </p:spTree>
    <p:extLst>
      <p:ext uri="{BB962C8B-B14F-4D97-AF65-F5344CB8AC3E}">
        <p14:creationId xmlns:p14="http://schemas.microsoft.com/office/powerpoint/2010/main" val="2709278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3</a:t>
            </a:fld>
            <a:endParaRPr lang="en-US"/>
          </a:p>
        </p:txBody>
      </p:sp>
    </p:spTree>
    <p:extLst>
      <p:ext uri="{BB962C8B-B14F-4D97-AF65-F5344CB8AC3E}">
        <p14:creationId xmlns:p14="http://schemas.microsoft.com/office/powerpoint/2010/main" val="212632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good to note that </a:t>
            </a:r>
            <a:r>
              <a:rPr lang="en-US" b="1" dirty="0"/>
              <a:t>these principles can conflict</a:t>
            </a:r>
            <a:r>
              <a:rPr lang="en-US" dirty="0"/>
              <a:t>. For example, helpfulness vs. harmlessness: a user might ask for something </a:t>
            </a:r>
            <a:r>
              <a:rPr lang="en-US" i="1" dirty="0"/>
              <a:t>they</a:t>
            </a:r>
            <a:r>
              <a:rPr lang="en-US" dirty="0"/>
              <a:t> see as legitimate but the AI knows is potentially harmful or disallowed. A perfectly harmless AI might refuse so often that it frustrates users (seeming unhelpful)​</a:t>
            </a:r>
            <a:r>
              <a:rPr lang="en-US" dirty="0">
                <a:hlinkClick r:id="rId3"/>
              </a:rPr>
              <a:t>edps.europa.eu</a:t>
            </a:r>
            <a:endParaRPr lang="en-US" dirty="0"/>
          </a:p>
          <a:p>
            <a:pPr>
              <a:buNone/>
            </a:pPr>
            <a:r>
              <a:rPr lang="en-US" dirty="0"/>
              <a:t>. Conversely, an AI that tries to be maximally helpful (never saying no) could end up generating harmful content if a user asks for it. Finding the right balance is part of alignment. These three criteria (sometimes expanded or modified by different organizations) form a basic ethical compass for many AI systems today​</a:t>
            </a:r>
            <a:r>
              <a:rPr lang="en-US" dirty="0">
                <a:hlinkClick r:id="rId4"/>
              </a:rPr>
              <a:t>turing.com</a:t>
            </a:r>
            <a:endParaRPr lang="en-US" dirty="0"/>
          </a:p>
          <a:p>
            <a:pPr>
              <a:buNone/>
            </a:pPr>
            <a:r>
              <a:rPr lang="en-US" dirty="0"/>
              <a:t>. You can mention that </a:t>
            </a:r>
            <a:r>
              <a:rPr lang="en-US" dirty="0" err="1"/>
              <a:t>Anthropic’s</a:t>
            </a:r>
            <a:r>
              <a:rPr lang="en-US" dirty="0"/>
              <a:t> assistant Claude was explicitly trained with the goal of being “helpful, honest, and harmless”​</a:t>
            </a:r>
            <a:r>
              <a:rPr lang="en-US" dirty="0">
                <a:hlinkClick r:id="rId5"/>
              </a:rPr>
              <a:t>anthropic.com</a:t>
            </a:r>
            <a:endParaRPr lang="en-US" dirty="0"/>
          </a:p>
          <a:p>
            <a:pPr>
              <a:buNone/>
            </a:pPr>
            <a:r>
              <a:rPr lang="en-US" dirty="0"/>
              <a:t>. Many evaluation benchmarks now test for these aspects (e.g., truthfulness tests, harmlessness red-teaming).</a:t>
            </a:r>
          </a:p>
        </p:txBody>
      </p:sp>
      <p:sp>
        <p:nvSpPr>
          <p:cNvPr id="4" name="Slide Number Placeholder 3"/>
          <p:cNvSpPr>
            <a:spLocks noGrp="1"/>
          </p:cNvSpPr>
          <p:nvPr>
            <p:ph type="sldNum" sz="quarter" idx="5"/>
          </p:nvPr>
        </p:nvSpPr>
        <p:spPr/>
        <p:txBody>
          <a:bodyPr/>
          <a:lstStyle/>
          <a:p>
            <a:fld id="{077AF12E-58C3-E849-854A-3DDFA590A75C}" type="slidenum">
              <a:rPr lang="en-US" smtClean="0"/>
              <a:t>5</a:t>
            </a:fld>
            <a:endParaRPr lang="en-US"/>
          </a:p>
        </p:txBody>
      </p:sp>
    </p:spTree>
    <p:extLst>
      <p:ext uri="{BB962C8B-B14F-4D97-AF65-F5344CB8AC3E}">
        <p14:creationId xmlns:p14="http://schemas.microsoft.com/office/powerpoint/2010/main" val="10479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0EEAE-E525-7D0E-FF22-9E9EB97449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B5673-FFC6-68A1-463C-4E4DA9AFE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3E496-6A93-6152-C6CA-59A1129B42ED}"/>
              </a:ext>
            </a:extLst>
          </p:cNvPr>
          <p:cNvSpPr>
            <a:spLocks noGrp="1"/>
          </p:cNvSpPr>
          <p:nvPr>
            <p:ph type="body" idx="1"/>
          </p:nvPr>
        </p:nvSpPr>
        <p:spPr/>
        <p:txBody>
          <a:bodyPr/>
          <a:lstStyle/>
          <a:p>
            <a:pPr>
              <a:buNone/>
            </a:pPr>
            <a:r>
              <a:rPr lang="en-US" dirty="0"/>
              <a:t>It’s good to note that </a:t>
            </a:r>
            <a:r>
              <a:rPr lang="en-US" b="1" dirty="0"/>
              <a:t>these principles can conflict</a:t>
            </a:r>
            <a:r>
              <a:rPr lang="en-US" dirty="0"/>
              <a:t>. For example, helpfulness vs. harmlessness: a user might ask for something </a:t>
            </a:r>
            <a:r>
              <a:rPr lang="en-US" i="1" dirty="0"/>
              <a:t>they</a:t>
            </a:r>
            <a:r>
              <a:rPr lang="en-US" dirty="0"/>
              <a:t> see as legitimate but the AI knows is potentially harmful or disallowed. A perfectly harmless AI might refuse so often that it frustrates users (seeming unhelpful)​</a:t>
            </a:r>
            <a:r>
              <a:rPr lang="en-US" dirty="0">
                <a:hlinkClick r:id="rId3"/>
              </a:rPr>
              <a:t>edps.europa.eu</a:t>
            </a:r>
            <a:endParaRPr lang="en-US" dirty="0"/>
          </a:p>
          <a:p>
            <a:pPr>
              <a:buNone/>
            </a:pPr>
            <a:r>
              <a:rPr lang="en-US" dirty="0"/>
              <a:t>. Conversely, an AI that tries to be maximally helpful (never saying no) could end up generating harmful content if a user asks for it. Finding the right balance is part of alignment. These three criteria (sometimes expanded or modified by different organizations) form a basic ethical compass for many AI systems today​</a:t>
            </a:r>
            <a:r>
              <a:rPr lang="en-US" dirty="0">
                <a:hlinkClick r:id="rId4"/>
              </a:rPr>
              <a:t>turing.com</a:t>
            </a:r>
            <a:endParaRPr lang="en-US" dirty="0"/>
          </a:p>
          <a:p>
            <a:pPr>
              <a:buNone/>
            </a:pPr>
            <a:r>
              <a:rPr lang="en-US" dirty="0"/>
              <a:t>. You can mention that </a:t>
            </a:r>
            <a:r>
              <a:rPr lang="en-US" dirty="0" err="1"/>
              <a:t>Anthropic’s</a:t>
            </a:r>
            <a:r>
              <a:rPr lang="en-US" dirty="0"/>
              <a:t> assistant Claude was explicitly trained with the goal of being “helpful, honest, and harmless”​</a:t>
            </a:r>
            <a:r>
              <a:rPr lang="en-US" dirty="0">
                <a:hlinkClick r:id="rId5"/>
              </a:rPr>
              <a:t>anthropic.com</a:t>
            </a:r>
            <a:endParaRPr lang="en-US" dirty="0"/>
          </a:p>
          <a:p>
            <a:pPr>
              <a:buNone/>
            </a:pPr>
            <a:r>
              <a:rPr lang="en-US" dirty="0"/>
              <a:t>. Many evaluation benchmarks now test for these aspects (e.g., truthfulness tests, harmlessness red-teaming).</a:t>
            </a:r>
          </a:p>
        </p:txBody>
      </p:sp>
      <p:sp>
        <p:nvSpPr>
          <p:cNvPr id="4" name="Slide Number Placeholder 3">
            <a:extLst>
              <a:ext uri="{FF2B5EF4-FFF2-40B4-BE49-F238E27FC236}">
                <a16:creationId xmlns:a16="http://schemas.microsoft.com/office/drawing/2014/main" id="{867150BF-65EB-506C-BA03-5AC392538FB9}"/>
              </a:ext>
            </a:extLst>
          </p:cNvPr>
          <p:cNvSpPr>
            <a:spLocks noGrp="1"/>
          </p:cNvSpPr>
          <p:nvPr>
            <p:ph type="sldNum" sz="quarter" idx="5"/>
          </p:nvPr>
        </p:nvSpPr>
        <p:spPr/>
        <p:txBody>
          <a:bodyPr/>
          <a:lstStyle/>
          <a:p>
            <a:fld id="{077AF12E-58C3-E849-854A-3DDFA590A75C}" type="slidenum">
              <a:rPr lang="en-US" smtClean="0"/>
              <a:t>6</a:t>
            </a:fld>
            <a:endParaRPr lang="en-US"/>
          </a:p>
        </p:txBody>
      </p:sp>
    </p:spTree>
    <p:extLst>
      <p:ext uri="{BB962C8B-B14F-4D97-AF65-F5344CB8AC3E}">
        <p14:creationId xmlns:p14="http://schemas.microsoft.com/office/powerpoint/2010/main" val="169925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p:cNvSpPr>
            <a:spLocks noGrp="1"/>
          </p:cNvSpPr>
          <p:nvPr>
            <p:ph type="sldNum" sz="quarter" idx="5"/>
          </p:nvPr>
        </p:nvSpPr>
        <p:spPr/>
        <p:txBody>
          <a:bodyPr/>
          <a:lstStyle/>
          <a:p>
            <a:fld id="{077AF12E-58C3-E849-854A-3DDFA590A75C}" type="slidenum">
              <a:rPr lang="en-US" smtClean="0"/>
              <a:t>7</a:t>
            </a:fld>
            <a:endParaRPr lang="en-US"/>
          </a:p>
        </p:txBody>
      </p:sp>
    </p:spTree>
    <p:extLst>
      <p:ext uri="{BB962C8B-B14F-4D97-AF65-F5344CB8AC3E}">
        <p14:creationId xmlns:p14="http://schemas.microsoft.com/office/powerpoint/2010/main" val="208110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4C298-C8D3-677F-CE93-F35D7E92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A6433-8575-AE90-6F14-AE5037805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7BD58-38F1-DC80-5827-039A655100D4}"/>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919B5615-4AC5-7185-F81C-2BC7E7DF69D0}"/>
              </a:ext>
            </a:extLst>
          </p:cNvPr>
          <p:cNvSpPr>
            <a:spLocks noGrp="1"/>
          </p:cNvSpPr>
          <p:nvPr>
            <p:ph type="sldNum" sz="quarter" idx="5"/>
          </p:nvPr>
        </p:nvSpPr>
        <p:spPr/>
        <p:txBody>
          <a:bodyPr/>
          <a:lstStyle/>
          <a:p>
            <a:fld id="{077AF12E-58C3-E849-854A-3DDFA590A75C}" type="slidenum">
              <a:rPr lang="en-US" smtClean="0"/>
              <a:t>8</a:t>
            </a:fld>
            <a:endParaRPr lang="en-US"/>
          </a:p>
        </p:txBody>
      </p:sp>
    </p:spTree>
    <p:extLst>
      <p:ext uri="{BB962C8B-B14F-4D97-AF65-F5344CB8AC3E}">
        <p14:creationId xmlns:p14="http://schemas.microsoft.com/office/powerpoint/2010/main" val="280499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F0205-C730-DE22-5925-F4BAC9DF5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DCE4A-EBED-370F-F2FA-5E1038AC9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B12FB-7BB5-801D-430B-4D84DD3E1918}"/>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BFBA5FA6-B0FF-AA75-1032-EB263C8FE911}"/>
              </a:ext>
            </a:extLst>
          </p:cNvPr>
          <p:cNvSpPr>
            <a:spLocks noGrp="1"/>
          </p:cNvSpPr>
          <p:nvPr>
            <p:ph type="sldNum" sz="quarter" idx="5"/>
          </p:nvPr>
        </p:nvSpPr>
        <p:spPr/>
        <p:txBody>
          <a:bodyPr/>
          <a:lstStyle/>
          <a:p>
            <a:fld id="{077AF12E-58C3-E849-854A-3DDFA590A75C}" type="slidenum">
              <a:rPr lang="en-US" smtClean="0"/>
              <a:t>9</a:t>
            </a:fld>
            <a:endParaRPr lang="en-US"/>
          </a:p>
        </p:txBody>
      </p:sp>
    </p:spTree>
    <p:extLst>
      <p:ext uri="{BB962C8B-B14F-4D97-AF65-F5344CB8AC3E}">
        <p14:creationId xmlns:p14="http://schemas.microsoft.com/office/powerpoint/2010/main" val="607380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6EAC7-3756-49C7-30BA-D19184456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F407C-11CE-F130-62F0-FA8377277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7FEA0-645D-1D57-875F-BE3D06D051A5}"/>
              </a:ext>
            </a:extLst>
          </p:cNvPr>
          <p:cNvSpPr>
            <a:spLocks noGrp="1"/>
          </p:cNvSpPr>
          <p:nvPr>
            <p:ph type="body" idx="1"/>
          </p:nvPr>
        </p:nvSpPr>
        <p:spPr/>
        <p:txBody>
          <a:bodyPr/>
          <a:lstStyle/>
          <a:p>
            <a:pPr>
              <a:buNone/>
            </a:pPr>
            <a:r>
              <a:rPr lang="en-US" dirty="0"/>
              <a:t>As models get more capable, a big worry is that humans might no longer be able to reliably oversee or evaluate everything the AI does – the AI might become an expert in domains no single human is expert in, or be able to plan in ways we can’t easily follow. Scalable oversight means developing oversight methods that </a:t>
            </a:r>
            <a:r>
              <a:rPr lang="en-US" i="1" dirty="0"/>
              <a:t>scale up</a:t>
            </a:r>
            <a:r>
              <a:rPr lang="en-US" dirty="0"/>
              <a:t> with AI capability​</a:t>
            </a:r>
            <a:r>
              <a:rPr lang="en-US" dirty="0">
                <a:hlinkClick r:id="rId3"/>
              </a:rPr>
              <a:t>alignmentsurvey.com</a:t>
            </a:r>
            <a:endParaRPr lang="en-US" dirty="0"/>
          </a:p>
          <a:p>
            <a:pPr>
              <a:buNone/>
            </a:pPr>
            <a:r>
              <a:rPr lang="en-US" dirty="0"/>
              <a:t>. One approach is using </a:t>
            </a:r>
            <a:r>
              <a:rPr lang="en-US" b="1" dirty="0"/>
              <a:t>AI-assisted feedback</a:t>
            </a:r>
            <a:r>
              <a:rPr lang="en-US" dirty="0"/>
              <a:t> – e.g., having AI systems help humans in evaluating other AI (since AI can work much faster and perhaps notice details humans miss)</a:t>
            </a:r>
          </a:p>
        </p:txBody>
      </p:sp>
      <p:sp>
        <p:nvSpPr>
          <p:cNvPr id="4" name="Slide Number Placeholder 3">
            <a:extLst>
              <a:ext uri="{FF2B5EF4-FFF2-40B4-BE49-F238E27FC236}">
                <a16:creationId xmlns:a16="http://schemas.microsoft.com/office/drawing/2014/main" id="{1CB68A61-AECF-4561-DC6C-A5D06D9E19D2}"/>
              </a:ext>
            </a:extLst>
          </p:cNvPr>
          <p:cNvSpPr>
            <a:spLocks noGrp="1"/>
          </p:cNvSpPr>
          <p:nvPr>
            <p:ph type="sldNum" sz="quarter" idx="5"/>
          </p:nvPr>
        </p:nvSpPr>
        <p:spPr/>
        <p:txBody>
          <a:bodyPr/>
          <a:lstStyle/>
          <a:p>
            <a:fld id="{077AF12E-58C3-E849-854A-3DDFA590A75C}" type="slidenum">
              <a:rPr lang="en-US" smtClean="0"/>
              <a:t>10</a:t>
            </a:fld>
            <a:endParaRPr lang="en-US"/>
          </a:p>
        </p:txBody>
      </p:sp>
    </p:spTree>
    <p:extLst>
      <p:ext uri="{BB962C8B-B14F-4D97-AF65-F5344CB8AC3E}">
        <p14:creationId xmlns:p14="http://schemas.microsoft.com/office/powerpoint/2010/main" val="241373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AF12E-58C3-E849-854A-3DDFA590A75C}" type="slidenum">
              <a:rPr lang="en-US" smtClean="0"/>
              <a:t>11</a:t>
            </a:fld>
            <a:endParaRPr lang="en-US"/>
          </a:p>
        </p:txBody>
      </p:sp>
    </p:spTree>
    <p:extLst>
      <p:ext uri="{BB962C8B-B14F-4D97-AF65-F5344CB8AC3E}">
        <p14:creationId xmlns:p14="http://schemas.microsoft.com/office/powerpoint/2010/main" val="3871806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691E-B866-F33D-B211-B99D46B8B3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79747C-D939-CCDC-979E-1480F2B1D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95A892-53C3-038D-9C2F-C15453ACC946}"/>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5B9AA774-16FF-9F72-198C-683263AE5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9D567-7044-78DF-66A5-E84D896B5D1E}"/>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93508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F850-1B4C-FB03-4B51-598B5A5C0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305DEA-D442-7AC1-15D1-98F68455A2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32100-FDD1-8F3C-C599-CCCACE852B2F}"/>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1FD2480B-95A9-0D3C-81FF-ED483C196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68C48-E3C2-578A-46CD-DD7B35CCF3EB}"/>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392148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21E724-138D-7247-9193-BAF1F2A64E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0EF5FD-DF33-BC72-E363-A41676ACE5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31480-ACDC-7859-B01E-C4F1707DC1BC}"/>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24BFB285-2BEB-92DC-C2AA-156AB551D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5B6E9-D197-FF1C-6ADF-7CA5E7B73F0C}"/>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265425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FCFA-3169-F5FA-9A22-8419CF7B9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73F9E-0329-0ED4-ECB7-088DF987C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8385-DEDE-8AD9-840F-F49C6F9E5D9D}"/>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CA982AFB-073B-8235-088B-06505AF50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8F02C-F923-2DAF-3AD2-A22D5A009902}"/>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160932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E739-860E-A760-90A2-B43056FA32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8AEE19-771F-6632-F36F-54C14F3628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13865-F3DE-E16B-9A39-31F1CE2D1ED3}"/>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D5AFA8D7-0B9F-A22A-F8E0-0386A8758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99F45-9B77-0BA6-B03D-54C20004168C}"/>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3764209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83AF-E987-C7B5-B12B-6AE4F0DD7B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BFF49F-83C5-9440-60E0-ECC37F048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80EDE3-461B-7005-FBF0-B0BB90C895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323BA-777D-3C8E-87B1-BF39BD0DDE38}"/>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6" name="Footer Placeholder 5">
            <a:extLst>
              <a:ext uri="{FF2B5EF4-FFF2-40B4-BE49-F238E27FC236}">
                <a16:creationId xmlns:a16="http://schemas.microsoft.com/office/drawing/2014/main" id="{9334FE9E-C712-5D0E-F845-38DE9F44F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AD8B6-3266-66D7-3B5C-C07BD76E6D06}"/>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297464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763B-E1A5-2A60-6D68-CE2CF1EEAE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F59B84-CAEE-795D-7DF3-A4A1EEE98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A6C8D8-3899-CBF0-3C35-33B46994DF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8ED369-D27D-633F-01F2-3C44454ED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0379B8-46E6-B757-E84A-F4FB50879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95FAC-1E84-328D-1E43-FE56900CFDCD}"/>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8" name="Footer Placeholder 7">
            <a:extLst>
              <a:ext uri="{FF2B5EF4-FFF2-40B4-BE49-F238E27FC236}">
                <a16:creationId xmlns:a16="http://schemas.microsoft.com/office/drawing/2014/main" id="{18137AF9-B908-6A7A-8296-29AAD2295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B22353-4E0B-C465-69E3-3988827D24CB}"/>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109187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039F-CFF0-1B5A-7F22-9B16A09EB8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310F2F-214F-1F23-CD9C-2F10D92C2075}"/>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4" name="Footer Placeholder 3">
            <a:extLst>
              <a:ext uri="{FF2B5EF4-FFF2-40B4-BE49-F238E27FC236}">
                <a16:creationId xmlns:a16="http://schemas.microsoft.com/office/drawing/2014/main" id="{FB1697D5-6103-91D2-3434-ECD60147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04708A-88C5-2FF1-F4EB-53C7DD930F13}"/>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163471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C7BBD3-6EB1-2F93-A4A7-6364D95CA865}"/>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3" name="Footer Placeholder 2">
            <a:extLst>
              <a:ext uri="{FF2B5EF4-FFF2-40B4-BE49-F238E27FC236}">
                <a16:creationId xmlns:a16="http://schemas.microsoft.com/office/drawing/2014/main" id="{86289B7A-5742-F178-E1C9-58811D3D3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10A7DE-D5F3-3247-C2B4-99BE81A15DDE}"/>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80853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6FDE-D8C1-0498-8B33-949444B48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311D6-2F79-D8BA-18C8-5E2536859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59094-6891-B57E-AF40-DB2FB71ED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156BEE-CA1A-68B8-26E2-2C2681CD9C1A}"/>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6" name="Footer Placeholder 5">
            <a:extLst>
              <a:ext uri="{FF2B5EF4-FFF2-40B4-BE49-F238E27FC236}">
                <a16:creationId xmlns:a16="http://schemas.microsoft.com/office/drawing/2014/main" id="{3D3C6673-909B-EB22-7155-F0C2438F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D0596-B6AE-67FE-3815-F8B25147BBCC}"/>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2771756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E266-7D50-2893-DD1D-5F3505D79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E9F473-7F21-E139-A261-513B333A39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7BAD58-9AFF-DEB2-06DD-55DA0E809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E00D3-1F16-B245-F4E5-1E8E89CB8D2F}"/>
              </a:ext>
            </a:extLst>
          </p:cNvPr>
          <p:cNvSpPr>
            <a:spLocks noGrp="1"/>
          </p:cNvSpPr>
          <p:nvPr>
            <p:ph type="dt" sz="half" idx="10"/>
          </p:nvPr>
        </p:nvSpPr>
        <p:spPr/>
        <p:txBody>
          <a:bodyPr/>
          <a:lstStyle/>
          <a:p>
            <a:fld id="{4B1299B9-927C-1949-AD44-DD20C4ACC7FB}" type="datetimeFigureOut">
              <a:rPr lang="en-US" smtClean="0"/>
              <a:t>5/21/25</a:t>
            </a:fld>
            <a:endParaRPr lang="en-US"/>
          </a:p>
        </p:txBody>
      </p:sp>
      <p:sp>
        <p:nvSpPr>
          <p:cNvPr id="6" name="Footer Placeholder 5">
            <a:extLst>
              <a:ext uri="{FF2B5EF4-FFF2-40B4-BE49-F238E27FC236}">
                <a16:creationId xmlns:a16="http://schemas.microsoft.com/office/drawing/2014/main" id="{941AA93B-4893-8D3B-C48B-E173B18488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35DA0-B1BD-57E9-D510-B94F8F93F547}"/>
              </a:ext>
            </a:extLst>
          </p:cNvPr>
          <p:cNvSpPr>
            <a:spLocks noGrp="1"/>
          </p:cNvSpPr>
          <p:nvPr>
            <p:ph type="sldNum" sz="quarter" idx="12"/>
          </p:nvPr>
        </p:nvSpPr>
        <p:spPr/>
        <p:txBody>
          <a:bodyPr/>
          <a:lstStyle/>
          <a:p>
            <a:fld id="{37899B0A-3B89-DA40-B0EC-666AA5696FCC}" type="slidenum">
              <a:rPr lang="en-US" smtClean="0"/>
              <a:t>‹#›</a:t>
            </a:fld>
            <a:endParaRPr lang="en-US"/>
          </a:p>
        </p:txBody>
      </p:sp>
    </p:spTree>
    <p:extLst>
      <p:ext uri="{BB962C8B-B14F-4D97-AF65-F5344CB8AC3E}">
        <p14:creationId xmlns:p14="http://schemas.microsoft.com/office/powerpoint/2010/main" val="2357874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976FFF-E7CD-0BBE-C84D-8F99748BA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E71535-6E62-B68D-3FF4-FD1DD2788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02EBA7-10AF-F712-53B5-B9921454C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1299B9-927C-1949-AD44-DD20C4ACC7FB}" type="datetimeFigureOut">
              <a:rPr lang="en-US" smtClean="0"/>
              <a:t>5/21/25</a:t>
            </a:fld>
            <a:endParaRPr lang="en-US"/>
          </a:p>
        </p:txBody>
      </p:sp>
      <p:sp>
        <p:nvSpPr>
          <p:cNvPr id="5" name="Footer Placeholder 4">
            <a:extLst>
              <a:ext uri="{FF2B5EF4-FFF2-40B4-BE49-F238E27FC236}">
                <a16:creationId xmlns:a16="http://schemas.microsoft.com/office/drawing/2014/main" id="{742226EB-8504-4485-AC68-552C191C6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FF309A-460A-7C97-75E6-A2EB6E11A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899B0A-3B89-DA40-B0EC-666AA5696FCC}" type="slidenum">
              <a:rPr lang="en-US" smtClean="0"/>
              <a:t>‹#›</a:t>
            </a:fld>
            <a:endParaRPr lang="en-US"/>
          </a:p>
        </p:txBody>
      </p:sp>
    </p:spTree>
    <p:extLst>
      <p:ext uri="{BB962C8B-B14F-4D97-AF65-F5344CB8AC3E}">
        <p14:creationId xmlns:p14="http://schemas.microsoft.com/office/powerpoint/2010/main" val="2577408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ibm.com/blog/what-is-alignment-a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edps.europa.eu/data-protection/technology-monitoring/techsonar/scalable-oversigh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atacamp.com/blog/ai-alignmen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lignmentsurvey.com/materials/learning/scalable/#:~:text=Scalable%20Oversigh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datacamp.com/blog/ai-alignmen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lignmentsurvey.com/materials/learning/scalable/#:~:text=Scalable%20Oversigh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643468" y="643468"/>
            <a:ext cx="4620584" cy="4567137"/>
          </a:xfrm>
        </p:spPr>
        <p:txBody>
          <a:bodyPr>
            <a:normAutofit/>
          </a:bodyPr>
          <a:lstStyle/>
          <a:p>
            <a:pPr algn="l"/>
            <a:r>
              <a:rPr lang="en-US" sz="4400"/>
              <a:t>Lecture </a:t>
            </a:r>
            <a:r>
              <a:rPr lang="en-US" altLang="zh-CN" sz="4400"/>
              <a:t>11</a:t>
            </a:r>
            <a:r>
              <a:rPr lang="en-US" sz="4400"/>
              <a:t>: </a:t>
            </a:r>
            <a:r>
              <a:rPr lang="en-US" altLang="zh-CN" sz="4400"/>
              <a:t>LLM</a:t>
            </a:r>
            <a:r>
              <a:rPr lang="zh-CN" altLang="en-US" sz="4400"/>
              <a:t> </a:t>
            </a:r>
            <a:r>
              <a:rPr lang="en-US" altLang="zh-CN" sz="4400"/>
              <a:t>Alignment</a:t>
            </a:r>
            <a:r>
              <a:rPr lang="zh-CN" altLang="en-US" sz="4400"/>
              <a:t> </a:t>
            </a:r>
            <a:r>
              <a:rPr lang="en-US" altLang="zh-CN" sz="4400"/>
              <a:t>And</a:t>
            </a:r>
            <a:r>
              <a:rPr lang="zh-CN" altLang="en-US" sz="4400"/>
              <a:t> </a:t>
            </a:r>
            <a:r>
              <a:rPr lang="en-US" altLang="zh-CN" sz="4400"/>
              <a:t>AI</a:t>
            </a:r>
            <a:r>
              <a:rPr lang="zh-CN" altLang="en-US" sz="4400"/>
              <a:t> </a:t>
            </a:r>
            <a:r>
              <a:rPr lang="en-US" altLang="zh-CN" sz="4400"/>
              <a:t>Governance</a:t>
            </a:r>
            <a:endParaRPr lang="en-US" sz="440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643467" y="5277684"/>
            <a:ext cx="4620584" cy="775493"/>
          </a:xfrm>
        </p:spPr>
        <p:txBody>
          <a:bodyPr>
            <a:normAutofit/>
          </a:bodyPr>
          <a:lstStyle/>
          <a:p>
            <a:pPr algn="l">
              <a:lnSpc>
                <a:spcPct val="90000"/>
              </a:lnSpc>
            </a:pPr>
            <a:r>
              <a:rPr lang="en-US" sz="2933"/>
              <a:t>Instructor: </a:t>
            </a:r>
            <a:r>
              <a:rPr lang="en-US" sz="2933" err="1"/>
              <a:t>Zhanzhan</a:t>
            </a:r>
            <a:r>
              <a:rPr lang="en-US" sz="2933"/>
              <a:t> Zhao</a:t>
            </a:r>
          </a:p>
          <a:p>
            <a:pPr algn="l">
              <a:lnSpc>
                <a:spcPct val="90000"/>
              </a:lnSpc>
            </a:pPr>
            <a:endParaRPr lang="en-US" sz="2933"/>
          </a:p>
        </p:txBody>
      </p:sp>
      <p:pic>
        <p:nvPicPr>
          <p:cNvPr id="5" name="Picture 4" descr="A person and person shaking hands&#10;&#10;AI-generated content may be incorrect.">
            <a:extLst>
              <a:ext uri="{FF2B5EF4-FFF2-40B4-BE49-F238E27FC236}">
                <a16:creationId xmlns:a16="http://schemas.microsoft.com/office/drawing/2014/main" id="{113673A6-371F-1763-B240-DC765E4A91A6}"/>
              </a:ext>
            </a:extLst>
          </p:cNvPr>
          <p:cNvPicPr>
            <a:picLocks noChangeAspect="1"/>
          </p:cNvPicPr>
          <p:nvPr/>
        </p:nvPicPr>
        <p:blipFill>
          <a:blip r:embed="rId2"/>
          <a:srcRect l="2413" r="4846" b="2"/>
          <a:stretch/>
        </p:blipFill>
        <p:spPr>
          <a:xfrm>
            <a:off x="6229216" y="13"/>
            <a:ext cx="5962785" cy="6857987"/>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4B141-A68B-2D23-048C-D47D02B552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03A806-DEF3-F973-8674-9AC9B85563BB}"/>
              </a:ext>
            </a:extLst>
          </p:cNvPr>
          <p:cNvSpPr txBox="1"/>
          <p:nvPr/>
        </p:nvSpPr>
        <p:spPr>
          <a:xfrm>
            <a:off x="234627" y="122749"/>
            <a:ext cx="11496504" cy="748988"/>
          </a:xfrm>
          <a:prstGeom prst="rect">
            <a:avLst/>
          </a:prstGeom>
          <a:noFill/>
        </p:spPr>
        <p:txBody>
          <a:bodyPr wrap="square">
            <a:spAutoFit/>
          </a:bodyPr>
          <a:lstStyle/>
          <a:p>
            <a:r>
              <a:rPr lang="en-US" sz="4267" dirty="0"/>
              <a:t>LLM Alignment as a Socio-Technical Challenge</a:t>
            </a:r>
            <a:endParaRPr lang="en-US" sz="4267" dirty="0">
              <a:latin typeface="Calibri"/>
              <a:cs typeface="Calibri"/>
            </a:endParaRPr>
          </a:p>
        </p:txBody>
      </p:sp>
      <p:sp>
        <p:nvSpPr>
          <p:cNvPr id="3" name="TextBox 2">
            <a:extLst>
              <a:ext uri="{FF2B5EF4-FFF2-40B4-BE49-F238E27FC236}">
                <a16:creationId xmlns:a16="http://schemas.microsoft.com/office/drawing/2014/main" id="{3D4C0430-59F3-6691-39D9-4396934205A7}"/>
              </a:ext>
            </a:extLst>
          </p:cNvPr>
          <p:cNvSpPr txBox="1"/>
          <p:nvPr/>
        </p:nvSpPr>
        <p:spPr>
          <a:xfrm>
            <a:off x="344032" y="902449"/>
            <a:ext cx="10773625" cy="461665"/>
          </a:xfrm>
          <a:prstGeom prst="rect">
            <a:avLst/>
          </a:prstGeom>
          <a:noFill/>
        </p:spPr>
        <p:txBody>
          <a:bodyPr wrap="square">
            <a:spAutoFit/>
          </a:bodyPr>
          <a:lstStyle/>
          <a:p>
            <a:r>
              <a:rPr lang="en-US" sz="2400" dirty="0"/>
              <a:t>🧠 Dual Dimensions of Alignment</a:t>
            </a:r>
            <a:r>
              <a:rPr lang="zh-CN" altLang="en-US" sz="2400" dirty="0"/>
              <a:t> </a:t>
            </a:r>
            <a:r>
              <a:rPr lang="en-US" altLang="zh-CN" sz="2400" dirty="0"/>
              <a:t>(</a:t>
            </a:r>
            <a:r>
              <a:rPr lang="en-US" altLang="zh-CN" sz="2400" b="1" dirty="0"/>
              <a:t>Value</a:t>
            </a:r>
            <a:r>
              <a:rPr lang="en-US" sz="2400" b="1" dirty="0"/>
              <a:t> Alignment</a:t>
            </a:r>
            <a:r>
              <a:rPr lang="zh-CN" altLang="en-US" sz="2400" b="1" dirty="0"/>
              <a:t> </a:t>
            </a:r>
            <a:r>
              <a:rPr lang="en-US" altLang="zh-CN" sz="2400" b="1" dirty="0"/>
              <a:t>and</a:t>
            </a:r>
            <a:r>
              <a:rPr lang="en-US" sz="2400" b="1" dirty="0"/>
              <a:t> </a:t>
            </a:r>
            <a:r>
              <a:rPr lang="en-US" altLang="zh-CN" sz="2400" b="1" dirty="0"/>
              <a:t>Technical</a:t>
            </a:r>
            <a:r>
              <a:rPr lang="zh-CN" altLang="en-US" sz="2400" b="1" dirty="0"/>
              <a:t> </a:t>
            </a:r>
            <a:r>
              <a:rPr lang="en-US" altLang="zh-CN" sz="2400" b="1" dirty="0"/>
              <a:t>Alignment</a:t>
            </a:r>
            <a:r>
              <a:rPr lang="en-US" altLang="zh-CN" sz="2400" dirty="0"/>
              <a:t>)</a:t>
            </a:r>
            <a:r>
              <a:rPr lang="en-US" sz="2400" dirty="0"/>
              <a:t>:</a:t>
            </a:r>
          </a:p>
        </p:txBody>
      </p:sp>
      <p:sp>
        <p:nvSpPr>
          <p:cNvPr id="6" name="TextBox 5">
            <a:extLst>
              <a:ext uri="{FF2B5EF4-FFF2-40B4-BE49-F238E27FC236}">
                <a16:creationId xmlns:a16="http://schemas.microsoft.com/office/drawing/2014/main" id="{AFA3A2CB-E1DB-9679-C207-2DEF29CC23E2}"/>
              </a:ext>
            </a:extLst>
          </p:cNvPr>
          <p:cNvSpPr txBox="1"/>
          <p:nvPr/>
        </p:nvSpPr>
        <p:spPr>
          <a:xfrm>
            <a:off x="344033" y="1252193"/>
            <a:ext cx="11642756" cy="5025030"/>
          </a:xfrm>
          <a:prstGeom prst="rect">
            <a:avLst/>
          </a:prstGeom>
          <a:noFill/>
        </p:spPr>
        <p:txBody>
          <a:bodyPr wrap="square">
            <a:spAutoFit/>
          </a:bodyPr>
          <a:lstStyle/>
          <a:p>
            <a:pPr>
              <a:lnSpc>
                <a:spcPct val="150000"/>
              </a:lnSpc>
              <a:buNone/>
            </a:pPr>
            <a:r>
              <a:rPr lang="en-US" sz="2400" b="1" dirty="0"/>
              <a:t>⚙️ Technical Alignment – </a:t>
            </a:r>
            <a:r>
              <a:rPr lang="en-US" sz="2400" b="1" i="1" dirty="0"/>
              <a:t>How can AI reliably follow those values?</a:t>
            </a:r>
            <a:endParaRPr lang="en-US" sz="2400" b="1" dirty="0"/>
          </a:p>
          <a:p>
            <a:pPr>
              <a:lnSpc>
                <a:spcPct val="150000"/>
              </a:lnSpc>
              <a:buFont typeface="Arial" panose="020B0604020202020204" pitchFamily="34" charset="0"/>
              <a:buChar char="•"/>
            </a:pPr>
            <a:r>
              <a:rPr lang="en-US" sz="2400" dirty="0"/>
              <a:t>Focuses on </a:t>
            </a:r>
            <a:r>
              <a:rPr lang="en-US" sz="2400" b="1" dirty="0"/>
              <a:t>implementing</a:t>
            </a:r>
            <a:r>
              <a:rPr lang="en-US" sz="2400" dirty="0"/>
              <a:t> alignment through engineering:</a:t>
            </a:r>
          </a:p>
          <a:p>
            <a:pPr marL="990575" lvl="1" indent="-380990">
              <a:lnSpc>
                <a:spcPct val="150000"/>
              </a:lnSpc>
              <a:buFont typeface="Arial" panose="020B0604020202020204" pitchFamily="34" charset="0"/>
              <a:buChar char="•"/>
            </a:pPr>
            <a:r>
              <a:rPr lang="en-US" sz="2400" dirty="0"/>
              <a:t>🧷 </a:t>
            </a:r>
            <a:r>
              <a:rPr lang="en-US" sz="2400" b="1" dirty="0"/>
              <a:t>Robustness</a:t>
            </a:r>
            <a:r>
              <a:rPr lang="en-US" sz="2400" dirty="0"/>
              <a:t> – Stable under adversarial or strange inputs</a:t>
            </a:r>
          </a:p>
          <a:p>
            <a:pPr marL="990575" lvl="1" indent="-380990">
              <a:lnSpc>
                <a:spcPct val="150000"/>
              </a:lnSpc>
              <a:buFont typeface="Arial" panose="020B0604020202020204" pitchFamily="34" charset="0"/>
              <a:buChar char="•"/>
            </a:pPr>
            <a:r>
              <a:rPr lang="en-US" sz="2400" dirty="0"/>
              <a:t>🎛️ </a:t>
            </a:r>
            <a:r>
              <a:rPr lang="en-US" sz="2400" b="1" dirty="0"/>
              <a:t>Controllability</a:t>
            </a:r>
            <a:r>
              <a:rPr lang="en-US" sz="2400" dirty="0"/>
              <a:t> – Human oversight &amp; intervention</a:t>
            </a:r>
          </a:p>
          <a:p>
            <a:pPr marL="990575" lvl="1" indent="-380990">
              <a:lnSpc>
                <a:spcPct val="150000"/>
              </a:lnSpc>
              <a:buFont typeface="Arial" panose="020B0604020202020204" pitchFamily="34" charset="0"/>
              <a:buChar char="•"/>
            </a:pPr>
            <a:r>
              <a:rPr lang="en-US" sz="2400" dirty="0"/>
              <a:t>🔎 </a:t>
            </a:r>
            <a:r>
              <a:rPr lang="en-US" sz="2400" b="1" dirty="0"/>
              <a:t>Interpretability</a:t>
            </a:r>
            <a:r>
              <a:rPr lang="en-US" sz="2400" dirty="0"/>
              <a:t> – Understand </a:t>
            </a:r>
            <a:r>
              <a:rPr lang="en-US" sz="2400" i="1" dirty="0"/>
              <a:t>why</a:t>
            </a:r>
            <a:r>
              <a:rPr lang="en-US" sz="2400" dirty="0"/>
              <a:t> the AI made a choice</a:t>
            </a:r>
          </a:p>
          <a:p>
            <a:pPr>
              <a:lnSpc>
                <a:spcPct val="150000"/>
              </a:lnSpc>
              <a:buFont typeface="Arial" panose="020B0604020202020204" pitchFamily="34" charset="0"/>
              <a:buChar char="•"/>
            </a:pPr>
            <a:r>
              <a:rPr lang="en-US" sz="2400" dirty="0"/>
              <a:t>🏗️ Techniques: adversarial testing, validation, reward modeling</a:t>
            </a:r>
          </a:p>
          <a:p>
            <a:pPr>
              <a:lnSpc>
                <a:spcPct val="150000"/>
              </a:lnSpc>
              <a:buFont typeface="Arial" panose="020B0604020202020204" pitchFamily="34" charset="0"/>
              <a:buChar char="•"/>
            </a:pPr>
            <a:r>
              <a:rPr lang="en-US" sz="2400" dirty="0"/>
              <a:t>🏢 Example: IBM’s “Trustworthy AI” framework promotes AI that is </a:t>
            </a:r>
            <a:r>
              <a:rPr lang="en-US" sz="2400" b="1" dirty="0"/>
              <a:t>fair, explainable, robust, and secure</a:t>
            </a:r>
            <a:endParaRPr lang="en-US" sz="2400" dirty="0"/>
          </a:p>
          <a:p>
            <a:pPr>
              <a:lnSpc>
                <a:spcPct val="150000"/>
              </a:lnSpc>
              <a:buNone/>
            </a:pPr>
            <a:endParaRPr lang="en-US" sz="2400" dirty="0"/>
          </a:p>
        </p:txBody>
      </p:sp>
      <p:sp>
        <p:nvSpPr>
          <p:cNvPr id="5" name="TextBox 4">
            <a:extLst>
              <a:ext uri="{FF2B5EF4-FFF2-40B4-BE49-F238E27FC236}">
                <a16:creationId xmlns:a16="http://schemas.microsoft.com/office/drawing/2014/main" id="{88C24E1F-12B0-86F4-9B38-5BE414C8067A}"/>
              </a:ext>
            </a:extLst>
          </p:cNvPr>
          <p:cNvSpPr txBox="1"/>
          <p:nvPr/>
        </p:nvSpPr>
        <p:spPr>
          <a:xfrm>
            <a:off x="234627" y="5942757"/>
            <a:ext cx="11293452" cy="830997"/>
          </a:xfrm>
          <a:prstGeom prst="rect">
            <a:avLst/>
          </a:prstGeom>
          <a:noFill/>
        </p:spPr>
        <p:txBody>
          <a:bodyPr wrap="square">
            <a:spAutoFit/>
          </a:bodyPr>
          <a:lstStyle/>
          <a:p>
            <a:r>
              <a:rPr lang="en-US" sz="2400" dirty="0"/>
              <a:t>Alignment requires a </a:t>
            </a:r>
            <a:r>
              <a:rPr lang="en-US" sz="2400" b="1" dirty="0"/>
              <a:t>socio-technical approach</a:t>
            </a:r>
            <a:r>
              <a:rPr lang="en-US" sz="2400" dirty="0"/>
              <a:t>:</a:t>
            </a:r>
            <a:br>
              <a:rPr lang="en-US" sz="2400" dirty="0"/>
            </a:br>
            <a:r>
              <a:rPr lang="en-US" sz="2400" dirty="0"/>
              <a:t>🧬 </a:t>
            </a:r>
            <a:r>
              <a:rPr lang="en-US" sz="2400" i="1" dirty="0"/>
              <a:t>Value choices + engineering strategies → trustworthy AI behavior</a:t>
            </a:r>
            <a:endParaRPr lang="en-US" sz="2400" dirty="0"/>
          </a:p>
        </p:txBody>
      </p:sp>
    </p:spTree>
    <p:extLst>
      <p:ext uri="{BB962C8B-B14F-4D97-AF65-F5344CB8AC3E}">
        <p14:creationId xmlns:p14="http://schemas.microsoft.com/office/powerpoint/2010/main" val="532550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46CC-8E45-3DBD-45F1-C0AAFA9739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612A46-C027-4AE9-1106-00C229769526}"/>
              </a:ext>
            </a:extLst>
          </p:cNvPr>
          <p:cNvSpPr txBox="1"/>
          <p:nvPr/>
        </p:nvSpPr>
        <p:spPr>
          <a:xfrm>
            <a:off x="234627" y="122748"/>
            <a:ext cx="11496504" cy="1405641"/>
          </a:xfrm>
          <a:prstGeom prst="rect">
            <a:avLst/>
          </a:prstGeom>
          <a:noFill/>
        </p:spPr>
        <p:txBody>
          <a:bodyPr wrap="square">
            <a:spAutoFit/>
          </a:bodyPr>
          <a:lstStyle/>
          <a:p>
            <a:r>
              <a:rPr lang="en-US" sz="4267" dirty="0"/>
              <a:t>How Are LLMs Aligned? </a:t>
            </a:r>
          </a:p>
          <a:p>
            <a:r>
              <a:rPr lang="en-US" sz="4267" dirty="0"/>
              <a:t>(</a:t>
            </a:r>
            <a:r>
              <a:rPr lang="en-US" altLang="zh-CN" sz="4267" dirty="0"/>
              <a:t>SFT</a:t>
            </a:r>
            <a:r>
              <a:rPr lang="zh-CN" altLang="en-US" sz="4267" dirty="0"/>
              <a:t> </a:t>
            </a:r>
            <a:r>
              <a:rPr lang="en-US" altLang="zh-CN" sz="4267" dirty="0"/>
              <a:t>&amp;</a:t>
            </a:r>
            <a:r>
              <a:rPr lang="zh-CN" altLang="en-US" sz="4267" dirty="0"/>
              <a:t> </a:t>
            </a:r>
            <a:r>
              <a:rPr lang="en-US" altLang="zh-CN" sz="4267" dirty="0"/>
              <a:t>RLHF</a:t>
            </a:r>
            <a:r>
              <a:rPr lang="zh-CN" altLang="en-US" sz="4267" dirty="0"/>
              <a:t> </a:t>
            </a:r>
            <a:r>
              <a:rPr lang="en-US" altLang="zh-CN" sz="4267" dirty="0"/>
              <a:t>Covered</a:t>
            </a:r>
            <a:r>
              <a:rPr lang="zh-CN" altLang="en-US" sz="4267" dirty="0"/>
              <a:t> </a:t>
            </a:r>
            <a:r>
              <a:rPr lang="en-US" altLang="zh-CN" sz="4267" dirty="0"/>
              <a:t>in</a:t>
            </a:r>
            <a:r>
              <a:rPr lang="zh-CN" altLang="en-US" sz="4267" dirty="0"/>
              <a:t> </a:t>
            </a:r>
            <a:r>
              <a:rPr lang="en-US" altLang="zh-CN" sz="4267" dirty="0"/>
              <a:t>Lectures</a:t>
            </a:r>
            <a:r>
              <a:rPr lang="zh-CN" altLang="en-US" sz="4267" dirty="0"/>
              <a:t> </a:t>
            </a:r>
            <a:r>
              <a:rPr lang="en-US" altLang="zh-CN" sz="4267" dirty="0"/>
              <a:t>8-10</a:t>
            </a:r>
            <a:r>
              <a:rPr lang="en-US" sz="4267" dirty="0"/>
              <a:t>) </a:t>
            </a:r>
            <a:endParaRPr lang="en-US" sz="4267" dirty="0">
              <a:latin typeface="Calibri"/>
              <a:cs typeface="Calibri"/>
            </a:endParaRPr>
          </a:p>
        </p:txBody>
      </p:sp>
      <p:sp>
        <p:nvSpPr>
          <p:cNvPr id="7" name="TextBox 6">
            <a:extLst>
              <a:ext uri="{FF2B5EF4-FFF2-40B4-BE49-F238E27FC236}">
                <a16:creationId xmlns:a16="http://schemas.microsoft.com/office/drawing/2014/main" id="{CB210165-A208-C290-6619-2CE1CD4D8010}"/>
              </a:ext>
            </a:extLst>
          </p:cNvPr>
          <p:cNvSpPr txBox="1"/>
          <p:nvPr/>
        </p:nvSpPr>
        <p:spPr>
          <a:xfrm>
            <a:off x="259766" y="5873477"/>
            <a:ext cx="9720079" cy="830997"/>
          </a:xfrm>
          <a:prstGeom prst="rect">
            <a:avLst/>
          </a:prstGeom>
          <a:noFill/>
        </p:spPr>
        <p:txBody>
          <a:bodyPr wrap="square" rtlCol="0">
            <a:spAutoFit/>
          </a:bodyPr>
          <a:lstStyle/>
          <a:p>
            <a:r>
              <a:rPr lang="en-US" sz="1600" dirty="0">
                <a:hlinkClick r:id="rId3"/>
              </a:rPr>
              <a:t>https://research.ibm.com/blog/what-is-alignment-ai</a:t>
            </a:r>
            <a:endParaRPr lang="en-US" sz="1600" dirty="0"/>
          </a:p>
          <a:p>
            <a:r>
              <a:rPr lang="en-US" sz="1600" dirty="0">
                <a:hlinkClick r:id="rId4"/>
              </a:rPr>
              <a:t>https://www.edps.europa.eu/data-protection/technology-monitoring/techsonar/scalable-oversight</a:t>
            </a:r>
            <a:endParaRPr lang="en-US" sz="1600" dirty="0"/>
          </a:p>
          <a:p>
            <a:endParaRPr lang="en-US" sz="1600" dirty="0"/>
          </a:p>
        </p:txBody>
      </p:sp>
      <p:sp>
        <p:nvSpPr>
          <p:cNvPr id="8" name="TextBox 7">
            <a:extLst>
              <a:ext uri="{FF2B5EF4-FFF2-40B4-BE49-F238E27FC236}">
                <a16:creationId xmlns:a16="http://schemas.microsoft.com/office/drawing/2014/main" id="{400F1126-1EDD-8067-32D8-48BB3A0A8EA5}"/>
              </a:ext>
            </a:extLst>
          </p:cNvPr>
          <p:cNvSpPr txBox="1"/>
          <p:nvPr/>
        </p:nvSpPr>
        <p:spPr>
          <a:xfrm>
            <a:off x="234627" y="1855128"/>
            <a:ext cx="11496504" cy="4154984"/>
          </a:xfrm>
          <a:prstGeom prst="rect">
            <a:avLst/>
          </a:prstGeom>
          <a:noFill/>
        </p:spPr>
        <p:txBody>
          <a:bodyPr wrap="square">
            <a:spAutoFit/>
          </a:bodyPr>
          <a:lstStyle/>
          <a:p>
            <a:pPr>
              <a:buNone/>
            </a:pPr>
            <a:r>
              <a:rPr lang="en-US" altLang="zh-CN" sz="2400" b="1" dirty="0"/>
              <a:t>Supervised</a:t>
            </a:r>
            <a:r>
              <a:rPr lang="zh-CN" altLang="en-US" sz="2400" b="1" dirty="0"/>
              <a:t> </a:t>
            </a:r>
            <a:r>
              <a:rPr lang="en-US" sz="2400" b="1" dirty="0"/>
              <a:t>Fine-Tuning:</a:t>
            </a:r>
            <a:r>
              <a:rPr lang="en-US" sz="2400" dirty="0"/>
              <a:t> After pre-training, models are tuned on examples and guidelines of desired behavior​</a:t>
            </a:r>
            <a:r>
              <a:rPr lang="en-US" altLang="zh-CN" sz="2400" dirty="0"/>
              <a:t>.</a:t>
            </a:r>
            <a:r>
              <a:rPr lang="zh-CN" altLang="en-US" sz="2400" dirty="0"/>
              <a:t> </a:t>
            </a:r>
            <a:r>
              <a:rPr lang="en-US" sz="2400" dirty="0"/>
              <a:t>Human annotators (or AI evaluators) rate outputs, and the model is updated to prefer better answers</a:t>
            </a:r>
            <a:r>
              <a:rPr lang="en-US" altLang="zh-CN" sz="2400" dirty="0"/>
              <a:t>.</a:t>
            </a:r>
          </a:p>
          <a:p>
            <a:pPr>
              <a:buNone/>
            </a:pPr>
            <a:endParaRPr lang="en-US" sz="2400" dirty="0"/>
          </a:p>
          <a:p>
            <a:pPr>
              <a:buNone/>
            </a:pPr>
            <a:r>
              <a:rPr lang="en-US" sz="2400" b="1" dirty="0"/>
              <a:t>RLHF &amp; Beyond:</a:t>
            </a:r>
            <a:r>
              <a:rPr lang="en-US" sz="2400" dirty="0"/>
              <a:t> Reinforcement Learning from Human Feedback is widely used (e.g. ChatGPT) to instill preferred behavior​. Newer approaches use AI feedback or rule-based “constitutions” (</a:t>
            </a:r>
            <a:r>
              <a:rPr lang="en-US" sz="2400" dirty="0" err="1"/>
              <a:t>Anthropic’s</a:t>
            </a:r>
            <a:r>
              <a:rPr lang="en-US" sz="2400" dirty="0"/>
              <a:t> </a:t>
            </a:r>
            <a:r>
              <a:rPr lang="en-US" sz="2400" b="1" dirty="0"/>
              <a:t>Constitutional AI</a:t>
            </a:r>
            <a:r>
              <a:rPr lang="en-US" sz="2400" dirty="0"/>
              <a:t>) to scale the feedback process​</a:t>
            </a:r>
            <a:r>
              <a:rPr lang="en-US" altLang="zh-CN" sz="2400" dirty="0"/>
              <a:t>.</a:t>
            </a:r>
          </a:p>
          <a:p>
            <a:pPr>
              <a:buNone/>
            </a:pPr>
            <a:endParaRPr lang="en-US" sz="2400" dirty="0"/>
          </a:p>
          <a:p>
            <a:pPr>
              <a:buNone/>
            </a:pPr>
            <a:r>
              <a:rPr lang="en-US" sz="2400" b="1" dirty="0"/>
              <a:t>Continuous Improvement:</a:t>
            </a:r>
            <a:r>
              <a:rPr lang="en-US" sz="2400" dirty="0"/>
              <a:t> Alignment is not one-and-done – developers constantly refine models via updates, additional training, and </a:t>
            </a:r>
            <a:r>
              <a:rPr lang="en-US" sz="2400" i="1" dirty="0"/>
              <a:t>red teaming</a:t>
            </a:r>
            <a:r>
              <a:rPr lang="en-US" sz="2400" dirty="0"/>
              <a:t> to probe for weaknesses.</a:t>
            </a:r>
          </a:p>
        </p:txBody>
      </p:sp>
    </p:spTree>
    <p:extLst>
      <p:ext uri="{BB962C8B-B14F-4D97-AF65-F5344CB8AC3E}">
        <p14:creationId xmlns:p14="http://schemas.microsoft.com/office/powerpoint/2010/main" val="10522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FD97-50C9-2A2B-84D6-A218A72C313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002ECA3-5629-5F0B-A60A-66385B7DD8A2}"/>
              </a:ext>
            </a:extLst>
          </p:cNvPr>
          <p:cNvSpPr txBox="1"/>
          <p:nvPr/>
        </p:nvSpPr>
        <p:spPr>
          <a:xfrm>
            <a:off x="234627" y="122748"/>
            <a:ext cx="11496504" cy="748988"/>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Constitutional AI</a:t>
            </a:r>
            <a:endParaRPr lang="en-US" sz="4267" dirty="0">
              <a:solidFill>
                <a:srgbClr val="212121"/>
              </a:solidFill>
              <a:latin typeface="__Poppins_9e6217"/>
            </a:endParaRPr>
          </a:p>
        </p:txBody>
      </p:sp>
      <p:sp>
        <p:nvSpPr>
          <p:cNvPr id="5" name="TextBox 4">
            <a:extLst>
              <a:ext uri="{FF2B5EF4-FFF2-40B4-BE49-F238E27FC236}">
                <a16:creationId xmlns:a16="http://schemas.microsoft.com/office/drawing/2014/main" id="{737E56EA-085B-1E17-DAF3-067E9323B4F1}"/>
              </a:ext>
            </a:extLst>
          </p:cNvPr>
          <p:cNvSpPr txBox="1"/>
          <p:nvPr/>
        </p:nvSpPr>
        <p:spPr>
          <a:xfrm>
            <a:off x="347748" y="1838319"/>
            <a:ext cx="11496504" cy="2809039"/>
          </a:xfrm>
          <a:prstGeom prst="rect">
            <a:avLst/>
          </a:prstGeom>
          <a:noFill/>
        </p:spPr>
        <p:txBody>
          <a:bodyPr wrap="square">
            <a:spAutoFit/>
          </a:bodyPr>
          <a:lstStyle/>
          <a:p>
            <a:pPr>
              <a:lnSpc>
                <a:spcPct val="150000"/>
              </a:lnSpc>
              <a:buNone/>
            </a:pPr>
            <a:r>
              <a:rPr lang="en-US" sz="2400" b="1" dirty="0"/>
              <a:t>Anthropic</a:t>
            </a:r>
            <a:r>
              <a:rPr lang="en-US" sz="2400" dirty="0"/>
              <a:t> is an AI research company (creator of the Claude family of LLMs) that developed a new training method called </a:t>
            </a:r>
            <a:r>
              <a:rPr lang="en-US" sz="2400" b="1" dirty="0"/>
              <a:t>Constitutional AI (CAI)</a:t>
            </a:r>
            <a:r>
              <a:rPr lang="en-US" sz="2400" dirty="0"/>
              <a:t>.</a:t>
            </a:r>
          </a:p>
          <a:p>
            <a:pPr>
              <a:lnSpc>
                <a:spcPct val="150000"/>
              </a:lnSpc>
            </a:pPr>
            <a:r>
              <a:rPr lang="en-US" sz="2400" dirty="0"/>
              <a:t>Instead of relying mainly on </a:t>
            </a:r>
            <a:r>
              <a:rPr lang="en-US" sz="2400" b="1" dirty="0"/>
              <a:t>human feedback</a:t>
            </a:r>
            <a:r>
              <a:rPr lang="en-US" sz="2400" dirty="0"/>
              <a:t> (like in RLHF), Constitutional AI uses a </a:t>
            </a:r>
            <a:r>
              <a:rPr lang="en-US" sz="2400" b="1" dirty="0"/>
              <a:t>“constitution” — a written set of principles or rules</a:t>
            </a:r>
            <a:r>
              <a:rPr lang="en-US" sz="2400" dirty="0"/>
              <a:t> — to train the model on what’s good or bad behavior.</a:t>
            </a:r>
          </a:p>
        </p:txBody>
      </p:sp>
    </p:spTree>
    <p:extLst>
      <p:ext uri="{BB962C8B-B14F-4D97-AF65-F5344CB8AC3E}">
        <p14:creationId xmlns:p14="http://schemas.microsoft.com/office/powerpoint/2010/main" val="2415405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0957-D5D4-FB9D-CB74-1686DA473B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3915B78-5B8B-CED5-FE54-6EDCD44C3736}"/>
              </a:ext>
            </a:extLst>
          </p:cNvPr>
          <p:cNvSpPr txBox="1"/>
          <p:nvPr/>
        </p:nvSpPr>
        <p:spPr>
          <a:xfrm>
            <a:off x="234627" y="122748"/>
            <a:ext cx="11496504" cy="748988"/>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Constitutional AI</a:t>
            </a:r>
            <a:endParaRPr lang="en-US" sz="4267" dirty="0">
              <a:solidFill>
                <a:srgbClr val="212121"/>
              </a:solidFill>
              <a:latin typeface="__Poppins_9e6217"/>
            </a:endParaRPr>
          </a:p>
        </p:txBody>
      </p:sp>
      <p:sp>
        <p:nvSpPr>
          <p:cNvPr id="3" name="TextBox 2">
            <a:extLst>
              <a:ext uri="{FF2B5EF4-FFF2-40B4-BE49-F238E27FC236}">
                <a16:creationId xmlns:a16="http://schemas.microsoft.com/office/drawing/2014/main" id="{322E12A0-9946-D409-4A63-195905FBE070}"/>
              </a:ext>
            </a:extLst>
          </p:cNvPr>
          <p:cNvSpPr txBox="1"/>
          <p:nvPr/>
        </p:nvSpPr>
        <p:spPr>
          <a:xfrm>
            <a:off x="331959" y="1097785"/>
            <a:ext cx="10109703" cy="4893647"/>
          </a:xfrm>
          <a:prstGeom prst="rect">
            <a:avLst/>
          </a:prstGeom>
          <a:noFill/>
        </p:spPr>
        <p:txBody>
          <a:bodyPr wrap="square">
            <a:spAutoFit/>
          </a:bodyPr>
          <a:lstStyle/>
          <a:p>
            <a:pPr>
              <a:buNone/>
            </a:pPr>
            <a:r>
              <a:rPr lang="en-US" sz="2400" b="1" dirty="0"/>
              <a:t>📜 How does Constitutional AI work?</a:t>
            </a:r>
          </a:p>
          <a:p>
            <a:pPr>
              <a:buFont typeface="+mj-lt"/>
              <a:buAutoNum type="arabicPeriod"/>
            </a:pPr>
            <a:r>
              <a:rPr lang="en-US" sz="2400" b="1" dirty="0"/>
              <a:t>Define a “Constitution”</a:t>
            </a:r>
            <a:endParaRPr lang="en-US" sz="2400" dirty="0"/>
          </a:p>
          <a:p>
            <a:pPr marL="990575" lvl="1" indent="-380990">
              <a:buFont typeface="+mj-lt"/>
              <a:buAutoNum type="arabicPeriod"/>
            </a:pPr>
            <a:r>
              <a:rPr lang="en-US" sz="2400" dirty="0"/>
              <a:t>A list of high-level values the model should follow</a:t>
            </a:r>
          </a:p>
          <a:p>
            <a:pPr marL="990575" lvl="1" indent="-380990">
              <a:buFont typeface="+mj-lt"/>
              <a:buAutoNum type="arabicPeriod"/>
            </a:pPr>
            <a:r>
              <a:rPr lang="en-US" sz="2400" dirty="0"/>
              <a:t>Sources include:</a:t>
            </a:r>
          </a:p>
          <a:p>
            <a:pPr marL="1523962" lvl="2" indent="-304792">
              <a:buFont typeface="+mj-lt"/>
              <a:buAutoNum type="arabicPeriod"/>
            </a:pPr>
            <a:r>
              <a:rPr lang="en-US" sz="2400" dirty="0">
                <a:solidFill>
                  <a:srgbClr val="7030A0"/>
                </a:solidFill>
              </a:rPr>
              <a:t>🌍 </a:t>
            </a:r>
            <a:r>
              <a:rPr lang="en-US" sz="2400" b="1" dirty="0">
                <a:solidFill>
                  <a:srgbClr val="7030A0"/>
                </a:solidFill>
              </a:rPr>
              <a:t>UN Declaration of Human Rights</a:t>
            </a:r>
            <a:endParaRPr lang="en-US" sz="2400" dirty="0">
              <a:solidFill>
                <a:srgbClr val="7030A0"/>
              </a:solidFill>
            </a:endParaRPr>
          </a:p>
          <a:p>
            <a:pPr marL="1523962" lvl="2" indent="-304792">
              <a:buFont typeface="+mj-lt"/>
              <a:buAutoNum type="arabicPeriod"/>
            </a:pPr>
            <a:r>
              <a:rPr lang="en-US" sz="2400" dirty="0"/>
              <a:t>📱 </a:t>
            </a:r>
            <a:r>
              <a:rPr lang="en-US" sz="2400" b="1" dirty="0"/>
              <a:t>Platform content policies</a:t>
            </a:r>
            <a:endParaRPr lang="en-US" sz="2400" dirty="0"/>
          </a:p>
          <a:p>
            <a:pPr marL="1523962" lvl="2" indent="-304792">
              <a:buFont typeface="+mj-lt"/>
              <a:buAutoNum type="arabicPeriod"/>
            </a:pPr>
            <a:r>
              <a:rPr lang="en-US" sz="2400" dirty="0"/>
              <a:t>💡 </a:t>
            </a:r>
            <a:r>
              <a:rPr lang="en-US" sz="2400" b="1" dirty="0"/>
              <a:t>Ethical AI research (e.g. AI Bill of Rights)</a:t>
            </a:r>
            <a:endParaRPr lang="en-US" sz="2400" dirty="0"/>
          </a:p>
          <a:p>
            <a:pPr>
              <a:buFont typeface="+mj-lt"/>
              <a:buAutoNum type="arabicPeriod"/>
            </a:pPr>
            <a:r>
              <a:rPr lang="en-US" sz="2400" b="1" dirty="0"/>
              <a:t>Train the model to self-critique</a:t>
            </a:r>
            <a:endParaRPr lang="en-US" sz="2400" dirty="0"/>
          </a:p>
          <a:p>
            <a:pPr marL="990575" lvl="1" indent="-380990">
              <a:buFont typeface="+mj-lt"/>
              <a:buAutoNum type="arabicPeriod"/>
            </a:pPr>
            <a:r>
              <a:rPr lang="en-US" sz="2400" dirty="0"/>
              <a:t>The AI evaluates its own responses by asking:</a:t>
            </a:r>
          </a:p>
          <a:p>
            <a:pPr marL="990575" lvl="1" indent="-380990">
              <a:buFont typeface="+mj-lt"/>
              <a:buAutoNum type="arabicPeriod"/>
            </a:pPr>
            <a:r>
              <a:rPr lang="en-US" sz="2400" dirty="0"/>
              <a:t>“Does this answer follow the constitution?”</a:t>
            </a:r>
          </a:p>
          <a:p>
            <a:pPr marL="990575" lvl="1" indent="-380990">
              <a:buFont typeface="+mj-lt"/>
              <a:buAutoNum type="arabicPeriod"/>
            </a:pPr>
            <a:r>
              <a:rPr lang="en-US" sz="2400" dirty="0"/>
              <a:t>If not, it revises its response </a:t>
            </a:r>
            <a:r>
              <a:rPr lang="en-US" sz="2400" b="1" dirty="0"/>
              <a:t>without human intervention</a:t>
            </a:r>
            <a:r>
              <a:rPr lang="en-US" sz="2400" dirty="0"/>
              <a:t>.</a:t>
            </a:r>
          </a:p>
          <a:p>
            <a:pPr>
              <a:buFont typeface="+mj-lt"/>
              <a:buAutoNum type="arabicPeriod"/>
            </a:pPr>
            <a:r>
              <a:rPr lang="en-US" sz="2400" b="1" dirty="0"/>
              <a:t>Fine-tune using these self-critiques</a:t>
            </a:r>
            <a:endParaRPr lang="en-US" sz="2400" dirty="0"/>
          </a:p>
          <a:p>
            <a:pPr marL="990575" lvl="1" indent="-380990">
              <a:buFont typeface="+mj-lt"/>
              <a:buAutoNum type="arabicPeriod"/>
            </a:pPr>
            <a:r>
              <a:rPr lang="en-US" sz="2400" dirty="0"/>
              <a:t>Over time, the model internalizes the values from the constitution.</a:t>
            </a:r>
          </a:p>
        </p:txBody>
      </p:sp>
    </p:spTree>
    <p:extLst>
      <p:ext uri="{BB962C8B-B14F-4D97-AF65-F5344CB8AC3E}">
        <p14:creationId xmlns:p14="http://schemas.microsoft.com/office/powerpoint/2010/main" val="382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38338-DED0-3FCE-BA7B-02CEAB1C26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844637-AC31-E307-C85B-C462E0D30F9F}"/>
              </a:ext>
            </a:extLst>
          </p:cNvPr>
          <p:cNvSpPr txBox="1"/>
          <p:nvPr/>
        </p:nvSpPr>
        <p:spPr>
          <a:xfrm>
            <a:off x="211247" y="1"/>
            <a:ext cx="11496504" cy="748988"/>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UN Declaration of Human Rights </a:t>
            </a:r>
            <a:endParaRPr lang="en-US" sz="4267" dirty="0">
              <a:solidFill>
                <a:srgbClr val="212121"/>
              </a:solidFill>
              <a:latin typeface="__Poppins_9e6217"/>
            </a:endParaRPr>
          </a:p>
        </p:txBody>
      </p:sp>
      <p:sp>
        <p:nvSpPr>
          <p:cNvPr id="5" name="TextBox 4">
            <a:extLst>
              <a:ext uri="{FF2B5EF4-FFF2-40B4-BE49-F238E27FC236}">
                <a16:creationId xmlns:a16="http://schemas.microsoft.com/office/drawing/2014/main" id="{0D08A0BD-E5F7-5D00-51B5-72FD0342B58B}"/>
              </a:ext>
            </a:extLst>
          </p:cNvPr>
          <p:cNvSpPr txBox="1"/>
          <p:nvPr/>
        </p:nvSpPr>
        <p:spPr>
          <a:xfrm>
            <a:off x="211248" y="613697"/>
            <a:ext cx="11980753" cy="6687023"/>
          </a:xfrm>
          <a:prstGeom prst="rect">
            <a:avLst/>
          </a:prstGeom>
          <a:noFill/>
        </p:spPr>
        <p:txBody>
          <a:bodyPr wrap="square">
            <a:spAutoFit/>
          </a:bodyPr>
          <a:lstStyle/>
          <a:p>
            <a:pPr>
              <a:lnSpc>
                <a:spcPct val="150000"/>
              </a:lnSpc>
              <a:buNone/>
            </a:pPr>
            <a:r>
              <a:rPr lang="en-US" sz="2400" dirty="0"/>
              <a:t>The </a:t>
            </a:r>
            <a:r>
              <a:rPr lang="en-US" sz="2400" b="1" dirty="0"/>
              <a:t>Universal Declaration of Human Rights</a:t>
            </a:r>
            <a:r>
              <a:rPr lang="en-US" sz="2400" dirty="0"/>
              <a:t> (UDHR) is a foundational document adopted by the </a:t>
            </a:r>
            <a:r>
              <a:rPr lang="en-US" sz="2400" b="1" dirty="0"/>
              <a:t>United Nations in 1948</a:t>
            </a:r>
            <a:r>
              <a:rPr lang="en-US" sz="2400" dirty="0"/>
              <a:t>, which outlines </a:t>
            </a:r>
            <a:r>
              <a:rPr lang="en-US" sz="2400" b="1" dirty="0"/>
              <a:t>basic rights and freedoms</a:t>
            </a:r>
            <a:r>
              <a:rPr lang="en-US" sz="2400" dirty="0"/>
              <a:t> that every person should have — regardless of race, gender, nationality, language, or religion.</a:t>
            </a:r>
          </a:p>
          <a:p>
            <a:pPr>
              <a:lnSpc>
                <a:spcPct val="150000"/>
              </a:lnSpc>
              <a:buNone/>
            </a:pPr>
            <a:r>
              <a:rPr lang="en-US" sz="2400" dirty="0"/>
              <a:t>It includes principles like:</a:t>
            </a:r>
          </a:p>
          <a:p>
            <a:pPr>
              <a:lnSpc>
                <a:spcPct val="150000"/>
              </a:lnSpc>
              <a:buFont typeface="Arial" panose="020B0604020202020204" pitchFamily="34" charset="0"/>
              <a:buChar char="•"/>
            </a:pPr>
            <a:r>
              <a:rPr lang="en-US" sz="2400" dirty="0"/>
              <a:t>🗣️ </a:t>
            </a:r>
            <a:r>
              <a:rPr lang="en-US" sz="2400" b="1" dirty="0"/>
              <a:t>Freedom of expression</a:t>
            </a:r>
            <a:endParaRPr lang="en-US" sz="2400" dirty="0"/>
          </a:p>
          <a:p>
            <a:pPr>
              <a:lnSpc>
                <a:spcPct val="150000"/>
              </a:lnSpc>
              <a:buFont typeface="Arial" panose="020B0604020202020204" pitchFamily="34" charset="0"/>
              <a:buChar char="•"/>
            </a:pPr>
            <a:r>
              <a:rPr lang="en-US" sz="2400" dirty="0"/>
              <a:t>🛡️ </a:t>
            </a:r>
            <a:r>
              <a:rPr lang="en-US" sz="2400" b="1" dirty="0"/>
              <a:t>Right to privacy</a:t>
            </a:r>
            <a:endParaRPr lang="en-US" sz="2400" dirty="0"/>
          </a:p>
          <a:p>
            <a:pPr>
              <a:lnSpc>
                <a:spcPct val="150000"/>
              </a:lnSpc>
              <a:buFont typeface="Arial" panose="020B0604020202020204" pitchFamily="34" charset="0"/>
              <a:buChar char="•"/>
            </a:pPr>
            <a:r>
              <a:rPr lang="en-US" sz="2400" dirty="0"/>
              <a:t>📚 </a:t>
            </a:r>
            <a:r>
              <a:rPr lang="en-US" sz="2400" b="1" dirty="0"/>
              <a:t>Right to education</a:t>
            </a:r>
            <a:endParaRPr lang="en-US" sz="2400" dirty="0"/>
          </a:p>
          <a:p>
            <a:pPr>
              <a:lnSpc>
                <a:spcPct val="150000"/>
              </a:lnSpc>
              <a:buFont typeface="Arial" panose="020B0604020202020204" pitchFamily="34" charset="0"/>
              <a:buChar char="•"/>
            </a:pPr>
            <a:r>
              <a:rPr lang="en-US" sz="2400" dirty="0"/>
              <a:t>🚫 </a:t>
            </a:r>
            <a:r>
              <a:rPr lang="en-US" sz="2400" b="1" dirty="0"/>
              <a:t>Freedom from discrimination or torture</a:t>
            </a:r>
            <a:endParaRPr lang="en-US" sz="2400" dirty="0"/>
          </a:p>
          <a:p>
            <a:pPr>
              <a:lnSpc>
                <a:spcPct val="150000"/>
              </a:lnSpc>
              <a:buFont typeface="Arial" panose="020B0604020202020204" pitchFamily="34" charset="0"/>
              <a:buChar char="•"/>
            </a:pPr>
            <a:r>
              <a:rPr lang="en-US" sz="2400" dirty="0"/>
              <a:t>⚖️ </a:t>
            </a:r>
            <a:r>
              <a:rPr lang="en-US" sz="2400" b="1" dirty="0"/>
              <a:t>Right to a fair trial and equality before the law</a:t>
            </a:r>
            <a:endParaRPr lang="en-US" sz="2400" dirty="0"/>
          </a:p>
          <a:p>
            <a:pPr>
              <a:lnSpc>
                <a:spcPct val="150000"/>
              </a:lnSpc>
            </a:pPr>
            <a:r>
              <a:rPr lang="en-US" sz="2400" dirty="0"/>
              <a:t>In the AI context, the UDHR is often referenced as a </a:t>
            </a:r>
            <a:r>
              <a:rPr lang="en-US" sz="2400" b="1" dirty="0"/>
              <a:t>global ethical benchmark</a:t>
            </a:r>
            <a:r>
              <a:rPr lang="en-US" sz="2400" dirty="0"/>
              <a:t> for defining what AI should or should not do — ensuring AI respects human dignity, autonomy, and rights.</a:t>
            </a:r>
          </a:p>
        </p:txBody>
      </p:sp>
    </p:spTree>
    <p:extLst>
      <p:ext uri="{BB962C8B-B14F-4D97-AF65-F5344CB8AC3E}">
        <p14:creationId xmlns:p14="http://schemas.microsoft.com/office/powerpoint/2010/main" val="71549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61AF1-9902-328B-C0FF-901174ACBA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890919-2C90-B6D3-2F65-C90103C33B4D}"/>
              </a:ext>
            </a:extLst>
          </p:cNvPr>
          <p:cNvSpPr txBox="1"/>
          <p:nvPr/>
        </p:nvSpPr>
        <p:spPr>
          <a:xfrm>
            <a:off x="234627" y="122748"/>
            <a:ext cx="11496504" cy="748988"/>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Constitutional AI</a:t>
            </a:r>
            <a:endParaRPr lang="en-US" sz="4267" dirty="0">
              <a:solidFill>
                <a:srgbClr val="212121"/>
              </a:solidFill>
              <a:latin typeface="__Poppins_9e6217"/>
            </a:endParaRPr>
          </a:p>
        </p:txBody>
      </p:sp>
      <p:sp>
        <p:nvSpPr>
          <p:cNvPr id="5" name="TextBox 4">
            <a:extLst>
              <a:ext uri="{FF2B5EF4-FFF2-40B4-BE49-F238E27FC236}">
                <a16:creationId xmlns:a16="http://schemas.microsoft.com/office/drawing/2014/main" id="{E8D63830-BF53-A8D5-7E6C-ED2741E856B0}"/>
              </a:ext>
            </a:extLst>
          </p:cNvPr>
          <p:cNvSpPr txBox="1"/>
          <p:nvPr/>
        </p:nvSpPr>
        <p:spPr>
          <a:xfrm>
            <a:off x="234627" y="1128872"/>
            <a:ext cx="8878432" cy="2677656"/>
          </a:xfrm>
          <a:prstGeom prst="rect">
            <a:avLst/>
          </a:prstGeom>
          <a:noFill/>
        </p:spPr>
        <p:txBody>
          <a:bodyPr wrap="square">
            <a:spAutoFit/>
          </a:bodyPr>
          <a:lstStyle/>
          <a:p>
            <a:pPr>
              <a:buNone/>
            </a:pPr>
            <a:r>
              <a:rPr lang="en-US" sz="2400" b="1" dirty="0"/>
              <a:t>✅ Benefits of Constitutional AI</a:t>
            </a:r>
          </a:p>
          <a:p>
            <a:pPr>
              <a:buFont typeface="Arial" panose="020B0604020202020204" pitchFamily="34" charset="0"/>
              <a:buChar char="•"/>
            </a:pPr>
            <a:r>
              <a:rPr lang="en-US" sz="2400" dirty="0"/>
              <a:t>🔄 Reduces the need for thousands of human feedback examples</a:t>
            </a:r>
          </a:p>
          <a:p>
            <a:pPr>
              <a:buFont typeface="Arial" panose="020B0604020202020204" pitchFamily="34" charset="0"/>
              <a:buChar char="•"/>
            </a:pPr>
            <a:r>
              <a:rPr lang="en-US" sz="2400" dirty="0"/>
              <a:t>🧭 Makes the alignment process </a:t>
            </a:r>
            <a:r>
              <a:rPr lang="en-US" sz="2400" b="1" dirty="0"/>
              <a:t>more transparent</a:t>
            </a:r>
            <a:r>
              <a:rPr lang="en-US" sz="2400" dirty="0"/>
              <a:t> (you can read the principles!)</a:t>
            </a:r>
          </a:p>
          <a:p>
            <a:pPr>
              <a:buFont typeface="Arial" panose="020B0604020202020204" pitchFamily="34" charset="0"/>
              <a:buChar char="•"/>
            </a:pPr>
            <a:r>
              <a:rPr lang="en-US" sz="2400" dirty="0"/>
              <a:t>📐 Ensures consistency across outputs</a:t>
            </a:r>
          </a:p>
          <a:p>
            <a:pPr>
              <a:buFont typeface="Arial" panose="020B0604020202020204" pitchFamily="34" charset="0"/>
              <a:buChar char="•"/>
            </a:pPr>
            <a:r>
              <a:rPr lang="en-US" sz="2400" dirty="0"/>
              <a:t>🌐 Encourages broader </a:t>
            </a:r>
            <a:r>
              <a:rPr lang="en-US" sz="2400" b="1" dirty="0"/>
              <a:t>value representation</a:t>
            </a:r>
            <a:r>
              <a:rPr lang="en-US" sz="2400" dirty="0"/>
              <a:t>, including global human rights</a:t>
            </a:r>
          </a:p>
        </p:txBody>
      </p:sp>
      <p:sp>
        <p:nvSpPr>
          <p:cNvPr id="7" name="TextBox 6">
            <a:extLst>
              <a:ext uri="{FF2B5EF4-FFF2-40B4-BE49-F238E27FC236}">
                <a16:creationId xmlns:a16="http://schemas.microsoft.com/office/drawing/2014/main" id="{3E2E3651-C6DE-C3C9-8F69-E58E4A055F62}"/>
              </a:ext>
            </a:extLst>
          </p:cNvPr>
          <p:cNvSpPr txBox="1"/>
          <p:nvPr/>
        </p:nvSpPr>
        <p:spPr>
          <a:xfrm>
            <a:off x="234627" y="4063729"/>
            <a:ext cx="11052027" cy="1569660"/>
          </a:xfrm>
          <a:prstGeom prst="rect">
            <a:avLst/>
          </a:prstGeom>
          <a:noFill/>
        </p:spPr>
        <p:txBody>
          <a:bodyPr wrap="square">
            <a:spAutoFit/>
          </a:bodyPr>
          <a:lstStyle/>
          <a:p>
            <a:pPr>
              <a:buNone/>
            </a:pPr>
            <a:r>
              <a:rPr lang="en-US" sz="2400" b="1" dirty="0"/>
              <a:t>🧾 Example of a “Constitution” Rule from Anthropic:</a:t>
            </a:r>
          </a:p>
          <a:p>
            <a:pPr>
              <a:buNone/>
            </a:pPr>
            <a:r>
              <a:rPr lang="en-US" sz="2400" i="1" dirty="0"/>
              <a:t>“Do not provide harmful advice or support illegal activity.”</a:t>
            </a:r>
            <a:br>
              <a:rPr lang="en-US" sz="2400" dirty="0"/>
            </a:br>
            <a:r>
              <a:rPr lang="en-US" sz="2400" i="1" dirty="0"/>
              <a:t>“Be respectful of different cultures and groups.”</a:t>
            </a:r>
            <a:endParaRPr lang="en-US" sz="2400" dirty="0"/>
          </a:p>
          <a:p>
            <a:r>
              <a:rPr lang="en-US" sz="2400" dirty="0"/>
              <a:t>The model will </a:t>
            </a:r>
            <a:r>
              <a:rPr lang="en-US" sz="2400" b="1" dirty="0"/>
              <a:t>rate and rewrite</a:t>
            </a:r>
            <a:r>
              <a:rPr lang="en-US" sz="2400" dirty="0"/>
              <a:t> its answers based on these rules during training.</a:t>
            </a:r>
          </a:p>
        </p:txBody>
      </p:sp>
    </p:spTree>
    <p:extLst>
      <p:ext uri="{BB962C8B-B14F-4D97-AF65-F5344CB8AC3E}">
        <p14:creationId xmlns:p14="http://schemas.microsoft.com/office/powerpoint/2010/main" val="339278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678EB-B848-3170-2731-6C21E50990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DB2BB3-C514-E862-53FC-B485FDC7E46F}"/>
              </a:ext>
            </a:extLst>
          </p:cNvPr>
          <p:cNvSpPr txBox="1"/>
          <p:nvPr/>
        </p:nvSpPr>
        <p:spPr>
          <a:xfrm>
            <a:off x="234627" y="122748"/>
            <a:ext cx="11496504" cy="1405641"/>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Red-Teaming</a:t>
            </a:r>
            <a:r>
              <a:rPr lang="zh-CN" altLang="en-US" sz="4267" dirty="0"/>
              <a:t> </a:t>
            </a:r>
            <a:r>
              <a:rPr lang="en-US" altLang="zh-CN" sz="4267" dirty="0"/>
              <a:t>and</a:t>
            </a:r>
            <a:r>
              <a:rPr lang="zh-CN" altLang="en-US" sz="4267" dirty="0"/>
              <a:t> </a:t>
            </a:r>
            <a:r>
              <a:rPr lang="en-US" altLang="zh-CN" sz="4267" dirty="0"/>
              <a:t>Harmlessness</a:t>
            </a:r>
            <a:r>
              <a:rPr lang="en-US" sz="4267" dirty="0"/>
              <a:t> </a:t>
            </a:r>
            <a:endParaRPr lang="en-US" sz="4267" dirty="0">
              <a:solidFill>
                <a:srgbClr val="212121"/>
              </a:solidFill>
              <a:latin typeface="__Poppins_9e6217"/>
            </a:endParaRPr>
          </a:p>
          <a:p>
            <a:endParaRPr lang="en-US" sz="4267" dirty="0">
              <a:latin typeface="Calibri"/>
              <a:cs typeface="Calibri"/>
            </a:endParaRPr>
          </a:p>
        </p:txBody>
      </p:sp>
      <p:sp>
        <p:nvSpPr>
          <p:cNvPr id="5" name="TextBox 4">
            <a:extLst>
              <a:ext uri="{FF2B5EF4-FFF2-40B4-BE49-F238E27FC236}">
                <a16:creationId xmlns:a16="http://schemas.microsoft.com/office/drawing/2014/main" id="{B854827D-48F5-9C23-CF1A-E022F04621CB}"/>
              </a:ext>
            </a:extLst>
          </p:cNvPr>
          <p:cNvSpPr txBox="1"/>
          <p:nvPr/>
        </p:nvSpPr>
        <p:spPr>
          <a:xfrm>
            <a:off x="234627" y="1148633"/>
            <a:ext cx="14111333" cy="4524315"/>
          </a:xfrm>
          <a:prstGeom prst="rect">
            <a:avLst/>
          </a:prstGeom>
          <a:noFill/>
        </p:spPr>
        <p:txBody>
          <a:bodyPr wrap="square">
            <a:spAutoFit/>
          </a:bodyPr>
          <a:lstStyle/>
          <a:p>
            <a:pPr>
              <a:buNone/>
            </a:pPr>
            <a:r>
              <a:rPr lang="en-US" sz="2400" b="1" dirty="0"/>
              <a:t>🧪 What is Red-Teaming?</a:t>
            </a:r>
            <a:endParaRPr lang="en-US" sz="2400" dirty="0"/>
          </a:p>
          <a:p>
            <a:pPr>
              <a:buFont typeface="Arial" panose="020B0604020202020204" pitchFamily="34" charset="0"/>
              <a:buChar char="•"/>
            </a:pPr>
            <a:r>
              <a:rPr lang="en-US" sz="2400" dirty="0"/>
              <a:t>A proactive process where experts </a:t>
            </a:r>
            <a:r>
              <a:rPr lang="en-US" sz="2400" b="1" dirty="0"/>
              <a:t>intentionally try to “break” the model</a:t>
            </a:r>
            <a:endParaRPr lang="en-US" sz="2400" dirty="0"/>
          </a:p>
          <a:p>
            <a:pPr>
              <a:buFont typeface="Arial" panose="020B0604020202020204" pitchFamily="34" charset="0"/>
              <a:buChar char="•"/>
            </a:pPr>
            <a:r>
              <a:rPr lang="en-US" sz="2400" dirty="0"/>
              <a:t>Uses </a:t>
            </a:r>
            <a:r>
              <a:rPr lang="en-US" sz="2400" b="1" dirty="0"/>
              <a:t>adversarial prompts</a:t>
            </a:r>
            <a:r>
              <a:rPr lang="en-US" sz="2400" dirty="0"/>
              <a:t> to reveal unsafe behaviors (e.g., violence, hate, illegal advice)</a:t>
            </a:r>
          </a:p>
          <a:p>
            <a:pPr>
              <a:buFont typeface="Arial" panose="020B0604020202020204" pitchFamily="34" charset="0"/>
              <a:buChar char="•"/>
            </a:pPr>
            <a:r>
              <a:rPr lang="en-US" sz="2400" dirty="0"/>
              <a:t>Helps identify and patch </a:t>
            </a:r>
            <a:r>
              <a:rPr lang="en-US" sz="2400" b="1" dirty="0"/>
              <a:t>alignment failures before deployment</a:t>
            </a:r>
          </a:p>
          <a:p>
            <a:pPr>
              <a:buFont typeface="Arial" panose="020B0604020202020204" pitchFamily="34" charset="0"/>
              <a:buChar char="•"/>
            </a:pPr>
            <a:endParaRPr lang="en-US" sz="2400" dirty="0"/>
          </a:p>
          <a:p>
            <a:pPr>
              <a:buNone/>
            </a:pPr>
            <a:r>
              <a:rPr lang="en-US" sz="2400" b="1" dirty="0"/>
              <a:t>🔍 Red-Teaming in Practice:</a:t>
            </a:r>
            <a:endParaRPr lang="en-US" sz="2400" dirty="0"/>
          </a:p>
          <a:p>
            <a:pPr>
              <a:buFont typeface="Arial" panose="020B0604020202020204" pitchFamily="34" charset="0"/>
              <a:buChar char="•"/>
            </a:pPr>
            <a:r>
              <a:rPr lang="en-US" sz="2400" dirty="0"/>
              <a:t>Internal or external experts test LLMs with edge cases &amp; sensitive topics</a:t>
            </a:r>
          </a:p>
          <a:p>
            <a:pPr>
              <a:buFont typeface="Arial" panose="020B0604020202020204" pitchFamily="34" charset="0"/>
              <a:buChar char="•"/>
            </a:pPr>
            <a:r>
              <a:rPr lang="en-US" sz="2400" dirty="0"/>
              <a:t>Evaluates model performance on:</a:t>
            </a:r>
          </a:p>
          <a:p>
            <a:pPr marL="990575" lvl="1" indent="-380990">
              <a:buFont typeface="Arial" panose="020B0604020202020204" pitchFamily="34" charset="0"/>
              <a:buChar char="•"/>
            </a:pPr>
            <a:r>
              <a:rPr lang="en-US" sz="2400" dirty="0"/>
              <a:t>⚠️ </a:t>
            </a:r>
            <a:r>
              <a:rPr lang="en-US" sz="2400" b="1" dirty="0"/>
              <a:t>Toxicity &amp; hate speech</a:t>
            </a:r>
            <a:endParaRPr lang="en-US" sz="2400" dirty="0"/>
          </a:p>
          <a:p>
            <a:pPr marL="990575" lvl="1" indent="-380990">
              <a:buFont typeface="Arial" panose="020B0604020202020204" pitchFamily="34" charset="0"/>
              <a:buChar char="•"/>
            </a:pPr>
            <a:r>
              <a:rPr lang="en-US" sz="2400" dirty="0"/>
              <a:t>📉 </a:t>
            </a:r>
            <a:r>
              <a:rPr lang="en-US" sz="2400" b="1" dirty="0"/>
              <a:t>Bias &amp; stereotyping</a:t>
            </a:r>
            <a:endParaRPr lang="en-US" sz="2400" dirty="0"/>
          </a:p>
          <a:p>
            <a:pPr marL="990575" lvl="1" indent="-380990">
              <a:buFont typeface="Arial" panose="020B0604020202020204" pitchFamily="34" charset="0"/>
              <a:buChar char="•"/>
            </a:pPr>
            <a:r>
              <a:rPr lang="en-US" sz="2400" dirty="0"/>
              <a:t>🧨 </a:t>
            </a:r>
            <a:r>
              <a:rPr lang="en-US" sz="2400" b="1" dirty="0"/>
              <a:t>Criminal or self-harm instructions</a:t>
            </a:r>
            <a:endParaRPr lang="en-US" sz="2400" dirty="0"/>
          </a:p>
          <a:p>
            <a:pPr marL="990575" lvl="1" indent="-380990">
              <a:buFont typeface="Arial" panose="020B0604020202020204" pitchFamily="34" charset="0"/>
              <a:buChar char="•"/>
            </a:pPr>
            <a:r>
              <a:rPr lang="en-US" sz="2400" dirty="0"/>
              <a:t>🔓 </a:t>
            </a:r>
            <a:r>
              <a:rPr lang="en-US" sz="2400" b="1" dirty="0"/>
              <a:t>Jailbreak susceptibility</a:t>
            </a:r>
            <a:endParaRPr lang="en-US" sz="2400" dirty="0"/>
          </a:p>
        </p:txBody>
      </p:sp>
    </p:spTree>
    <p:extLst>
      <p:ext uri="{BB962C8B-B14F-4D97-AF65-F5344CB8AC3E}">
        <p14:creationId xmlns:p14="http://schemas.microsoft.com/office/powerpoint/2010/main" val="93972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4821A-0289-F953-30E9-92B9B62511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11609E-48DB-3202-DE2E-87130F5543DF}"/>
              </a:ext>
            </a:extLst>
          </p:cNvPr>
          <p:cNvSpPr txBox="1"/>
          <p:nvPr/>
        </p:nvSpPr>
        <p:spPr>
          <a:xfrm>
            <a:off x="234627" y="122748"/>
            <a:ext cx="11496504" cy="1405641"/>
          </a:xfrm>
          <a:prstGeom prst="rect">
            <a:avLst/>
          </a:prstGeom>
          <a:noFill/>
        </p:spPr>
        <p:txBody>
          <a:bodyPr wrap="square">
            <a:spAutoFit/>
          </a:bodyPr>
          <a:lstStyle/>
          <a:p>
            <a:r>
              <a:rPr lang="en-US" altLang="zh-CN" sz="4267" dirty="0">
                <a:solidFill>
                  <a:srgbClr val="212121"/>
                </a:solidFill>
                <a:latin typeface="__Poppins_9e6217"/>
              </a:rPr>
              <a:t>Side</a:t>
            </a:r>
            <a:r>
              <a:rPr lang="zh-CN" altLang="en-US" sz="4267" dirty="0">
                <a:solidFill>
                  <a:srgbClr val="212121"/>
                </a:solidFill>
                <a:latin typeface="__Poppins_9e6217"/>
              </a:rPr>
              <a:t> </a:t>
            </a:r>
            <a:r>
              <a:rPr lang="en-US" altLang="zh-CN" sz="4267" dirty="0">
                <a:solidFill>
                  <a:srgbClr val="212121"/>
                </a:solidFill>
                <a:latin typeface="__Poppins_9e6217"/>
              </a:rPr>
              <a:t>Note</a:t>
            </a:r>
            <a:r>
              <a:rPr lang="zh-CN" altLang="en-US" sz="4267" dirty="0">
                <a:solidFill>
                  <a:srgbClr val="212121"/>
                </a:solidFill>
                <a:latin typeface="__Poppins_9e6217"/>
              </a:rPr>
              <a:t> </a:t>
            </a:r>
            <a:r>
              <a:rPr lang="en-US" altLang="zh-CN" sz="4267" dirty="0">
                <a:solidFill>
                  <a:srgbClr val="212121"/>
                </a:solidFill>
                <a:latin typeface="__Poppins_9e6217"/>
              </a:rPr>
              <a:t>on</a:t>
            </a:r>
            <a:r>
              <a:rPr lang="zh-CN" altLang="en-US" sz="4267" dirty="0">
                <a:solidFill>
                  <a:srgbClr val="212121"/>
                </a:solidFill>
                <a:latin typeface="__Poppins_9e6217"/>
              </a:rPr>
              <a:t> </a:t>
            </a:r>
            <a:r>
              <a:rPr lang="en-US" sz="4267" dirty="0"/>
              <a:t>Red-Teaming</a:t>
            </a:r>
            <a:r>
              <a:rPr lang="zh-CN" altLang="en-US" sz="4267" dirty="0"/>
              <a:t> </a:t>
            </a:r>
            <a:r>
              <a:rPr lang="en-US" altLang="zh-CN" sz="4267" dirty="0"/>
              <a:t>and</a:t>
            </a:r>
            <a:r>
              <a:rPr lang="zh-CN" altLang="en-US" sz="4267" dirty="0"/>
              <a:t> </a:t>
            </a:r>
            <a:r>
              <a:rPr lang="en-US" altLang="zh-CN" sz="4267" dirty="0"/>
              <a:t>Harmlessness</a:t>
            </a:r>
            <a:r>
              <a:rPr lang="en-US" sz="4267" dirty="0"/>
              <a:t> </a:t>
            </a:r>
            <a:endParaRPr lang="en-US" sz="4267" dirty="0">
              <a:solidFill>
                <a:srgbClr val="212121"/>
              </a:solidFill>
              <a:latin typeface="__Poppins_9e6217"/>
            </a:endParaRPr>
          </a:p>
          <a:p>
            <a:endParaRPr lang="en-US" sz="4267" dirty="0">
              <a:latin typeface="Calibri"/>
              <a:cs typeface="Calibri"/>
            </a:endParaRPr>
          </a:p>
        </p:txBody>
      </p:sp>
      <p:sp>
        <p:nvSpPr>
          <p:cNvPr id="5" name="TextBox 4">
            <a:extLst>
              <a:ext uri="{FF2B5EF4-FFF2-40B4-BE49-F238E27FC236}">
                <a16:creationId xmlns:a16="http://schemas.microsoft.com/office/drawing/2014/main" id="{5331A2BD-21A7-3A40-CFFE-89C737DFEA1B}"/>
              </a:ext>
            </a:extLst>
          </p:cNvPr>
          <p:cNvSpPr txBox="1"/>
          <p:nvPr/>
        </p:nvSpPr>
        <p:spPr>
          <a:xfrm>
            <a:off x="234627" y="1172775"/>
            <a:ext cx="9362047" cy="4154984"/>
          </a:xfrm>
          <a:prstGeom prst="rect">
            <a:avLst/>
          </a:prstGeom>
          <a:noFill/>
        </p:spPr>
        <p:txBody>
          <a:bodyPr wrap="square">
            <a:spAutoFit/>
          </a:bodyPr>
          <a:lstStyle/>
          <a:p>
            <a:pPr>
              <a:buNone/>
            </a:pPr>
            <a:endParaRPr lang="en-US" sz="2400" dirty="0"/>
          </a:p>
          <a:p>
            <a:pPr>
              <a:buNone/>
            </a:pPr>
            <a:r>
              <a:rPr lang="en-US" sz="2400" b="1" dirty="0"/>
              <a:t>🛠️ Techniques &amp; Tools:</a:t>
            </a:r>
            <a:endParaRPr lang="en-US" sz="2400" dirty="0"/>
          </a:p>
          <a:p>
            <a:pPr>
              <a:buFont typeface="Arial" panose="020B0604020202020204" pitchFamily="34" charset="0"/>
              <a:buChar char="•"/>
            </a:pPr>
            <a:r>
              <a:rPr lang="en-US" sz="2400" dirty="0"/>
              <a:t>Prompt stress tests and </a:t>
            </a:r>
            <a:r>
              <a:rPr lang="en-US" sz="2400" b="1" dirty="0"/>
              <a:t>jailbreak attacks</a:t>
            </a:r>
            <a:endParaRPr lang="en-US" sz="2400" dirty="0"/>
          </a:p>
          <a:p>
            <a:pPr>
              <a:buFont typeface="Arial" panose="020B0604020202020204" pitchFamily="34" charset="0"/>
              <a:buChar char="•"/>
            </a:pPr>
            <a:r>
              <a:rPr lang="en-US" sz="2400" dirty="0"/>
              <a:t>Automated adversarial prompt generation (AI vs AI)</a:t>
            </a:r>
          </a:p>
          <a:p>
            <a:pPr>
              <a:buFont typeface="Arial" panose="020B0604020202020204" pitchFamily="34" charset="0"/>
              <a:buChar char="•"/>
            </a:pPr>
            <a:r>
              <a:rPr lang="en-US" sz="2400" dirty="0"/>
              <a:t>Alignment taxonomies to classify risk types</a:t>
            </a:r>
          </a:p>
          <a:p>
            <a:pPr>
              <a:buFont typeface="Arial" panose="020B0604020202020204" pitchFamily="34" charset="0"/>
              <a:buChar char="•"/>
            </a:pPr>
            <a:r>
              <a:rPr lang="en-US" sz="2400" dirty="0"/>
              <a:t>Integration with </a:t>
            </a:r>
            <a:r>
              <a:rPr lang="en-US" sz="2400" b="1" dirty="0"/>
              <a:t>feedback loops</a:t>
            </a:r>
            <a:r>
              <a:rPr lang="en-US" sz="2400" dirty="0"/>
              <a:t> for fine-tuning and patching</a:t>
            </a:r>
          </a:p>
          <a:p>
            <a:pPr>
              <a:buFont typeface="Arial" panose="020B0604020202020204" pitchFamily="34" charset="0"/>
              <a:buChar char="•"/>
            </a:pPr>
            <a:endParaRPr lang="en-US" sz="2400" dirty="0"/>
          </a:p>
          <a:p>
            <a:endParaRPr lang="en-US" sz="2400" dirty="0"/>
          </a:p>
          <a:p>
            <a:pPr>
              <a:buNone/>
            </a:pPr>
            <a:r>
              <a:rPr lang="en-US" sz="2400" b="1" dirty="0"/>
              <a:t>🎯 Key Takeaway:</a:t>
            </a:r>
            <a:endParaRPr lang="en-US" sz="2400" dirty="0"/>
          </a:p>
          <a:p>
            <a:r>
              <a:rPr lang="en-US" sz="2400" dirty="0"/>
              <a:t>Harmlessness isn’t passive. </a:t>
            </a:r>
            <a:r>
              <a:rPr lang="en-US" sz="2400" b="1" dirty="0"/>
              <a:t>Red-teaming is critical</a:t>
            </a:r>
            <a:r>
              <a:rPr lang="en-US" sz="2400" dirty="0"/>
              <a:t> for making LLMs safe, respectful, and robust in real-world use.</a:t>
            </a:r>
          </a:p>
        </p:txBody>
      </p:sp>
    </p:spTree>
    <p:extLst>
      <p:ext uri="{BB962C8B-B14F-4D97-AF65-F5344CB8AC3E}">
        <p14:creationId xmlns:p14="http://schemas.microsoft.com/office/powerpoint/2010/main" val="124937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EEF3-C62E-3BAF-2944-608F290C8D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14B858-C5AF-79C3-7CFB-69C397340AAE}"/>
              </a:ext>
            </a:extLst>
          </p:cNvPr>
          <p:cNvSpPr txBox="1"/>
          <p:nvPr/>
        </p:nvSpPr>
        <p:spPr>
          <a:xfrm>
            <a:off x="347748" y="327996"/>
            <a:ext cx="11496504" cy="1405641"/>
          </a:xfrm>
          <a:prstGeom prst="rect">
            <a:avLst/>
          </a:prstGeom>
          <a:noFill/>
        </p:spPr>
        <p:txBody>
          <a:bodyPr wrap="square">
            <a:spAutoFit/>
          </a:bodyPr>
          <a:lstStyle/>
          <a:p>
            <a:r>
              <a:rPr lang="en-US" sz="4267" dirty="0"/>
              <a:t>Conceptual Challenges (Future/Advanced AI)</a:t>
            </a:r>
            <a:endParaRPr lang="en-US" sz="4267" dirty="0">
              <a:solidFill>
                <a:srgbClr val="212121"/>
              </a:solidFill>
              <a:latin typeface="__Poppins_9e6217"/>
            </a:endParaRPr>
          </a:p>
          <a:p>
            <a:endParaRPr lang="en-US" sz="4267" dirty="0">
              <a:latin typeface="Calibri"/>
              <a:cs typeface="Calibri"/>
            </a:endParaRPr>
          </a:p>
        </p:txBody>
      </p:sp>
      <p:sp>
        <p:nvSpPr>
          <p:cNvPr id="8" name="TextBox 7">
            <a:extLst>
              <a:ext uri="{FF2B5EF4-FFF2-40B4-BE49-F238E27FC236}">
                <a16:creationId xmlns:a16="http://schemas.microsoft.com/office/drawing/2014/main" id="{51BA865C-EE62-56A1-2857-FA20620DD089}"/>
              </a:ext>
            </a:extLst>
          </p:cNvPr>
          <p:cNvSpPr txBox="1"/>
          <p:nvPr/>
        </p:nvSpPr>
        <p:spPr>
          <a:xfrm>
            <a:off x="347749" y="1552589"/>
            <a:ext cx="8455937" cy="4342984"/>
          </a:xfrm>
          <a:prstGeom prst="rect">
            <a:avLst/>
          </a:prstGeom>
          <a:noFill/>
        </p:spPr>
        <p:txBody>
          <a:bodyPr wrap="square">
            <a:spAutoFit/>
          </a:bodyPr>
          <a:lstStyle/>
          <a:p>
            <a:pPr>
              <a:lnSpc>
                <a:spcPct val="150000"/>
              </a:lnSpc>
              <a:buNone/>
            </a:pPr>
            <a:r>
              <a:rPr lang="en-US" sz="2667" b="1" dirty="0"/>
              <a:t>❓ No Single Objective</a:t>
            </a:r>
          </a:p>
          <a:p>
            <a:pPr>
              <a:lnSpc>
                <a:spcPct val="150000"/>
              </a:lnSpc>
              <a:buFont typeface="Arial" panose="020B0604020202020204" pitchFamily="34" charset="0"/>
              <a:buChar char="•"/>
            </a:pPr>
            <a:r>
              <a:rPr lang="en-US" sz="2667" dirty="0"/>
              <a:t>“Human values” are </a:t>
            </a:r>
            <a:r>
              <a:rPr lang="en-US" sz="2667" b="1" dirty="0"/>
              <a:t>complex</a:t>
            </a:r>
            <a:r>
              <a:rPr lang="en-US" sz="2667" dirty="0"/>
              <a:t>, </a:t>
            </a:r>
            <a:r>
              <a:rPr lang="en-US" sz="2667" b="1" dirty="0"/>
              <a:t>fuzzy</a:t>
            </a:r>
            <a:r>
              <a:rPr lang="en-US" sz="2667" dirty="0"/>
              <a:t>, and often </a:t>
            </a:r>
            <a:r>
              <a:rPr lang="en-US" sz="2667" b="1" dirty="0"/>
              <a:t>conflicting</a:t>
            </a:r>
            <a:endParaRPr lang="en-US" sz="2667" dirty="0"/>
          </a:p>
          <a:p>
            <a:pPr>
              <a:lnSpc>
                <a:spcPct val="150000"/>
              </a:lnSpc>
              <a:buFont typeface="Arial" panose="020B0604020202020204" pitchFamily="34" charset="0"/>
              <a:buChar char="•"/>
            </a:pPr>
            <a:r>
              <a:rPr lang="en-US" sz="2667" dirty="0"/>
              <a:t>No simple formula exists for universal ethics or safety</a:t>
            </a:r>
          </a:p>
          <a:p>
            <a:pPr>
              <a:lnSpc>
                <a:spcPct val="150000"/>
              </a:lnSpc>
              <a:buFont typeface="Arial" panose="020B0604020202020204" pitchFamily="34" charset="0"/>
              <a:buChar char="•"/>
            </a:pPr>
            <a:r>
              <a:rPr lang="en-US" sz="2667" dirty="0"/>
              <a:t>⚠️ Values evolve over time → AI needs to adapt to shifting norms</a:t>
            </a:r>
            <a:br>
              <a:rPr lang="en-US" sz="2667" dirty="0"/>
            </a:br>
            <a:r>
              <a:rPr lang="en-US" sz="2667" i="1" dirty="0"/>
              <a:t>(e.g., privacy expectations, cultural standards)</a:t>
            </a:r>
            <a:endParaRPr lang="en-US" sz="2667" dirty="0"/>
          </a:p>
        </p:txBody>
      </p:sp>
    </p:spTree>
    <p:extLst>
      <p:ext uri="{BB962C8B-B14F-4D97-AF65-F5344CB8AC3E}">
        <p14:creationId xmlns:p14="http://schemas.microsoft.com/office/powerpoint/2010/main" val="4045250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30F4B-AB31-E372-3B12-F1025D5403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E3A34A-2F12-8AFF-A60A-9F2CF0517299}"/>
              </a:ext>
            </a:extLst>
          </p:cNvPr>
          <p:cNvSpPr txBox="1"/>
          <p:nvPr/>
        </p:nvSpPr>
        <p:spPr>
          <a:xfrm>
            <a:off x="347748" y="327996"/>
            <a:ext cx="11496504" cy="1405641"/>
          </a:xfrm>
          <a:prstGeom prst="rect">
            <a:avLst/>
          </a:prstGeom>
          <a:noFill/>
        </p:spPr>
        <p:txBody>
          <a:bodyPr wrap="square">
            <a:spAutoFit/>
          </a:bodyPr>
          <a:lstStyle/>
          <a:p>
            <a:r>
              <a:rPr lang="en-US" sz="4267" dirty="0"/>
              <a:t>Conceptual Challenges (Future/Advanced AI)</a:t>
            </a:r>
            <a:endParaRPr lang="en-US" sz="4267" dirty="0">
              <a:solidFill>
                <a:srgbClr val="212121"/>
              </a:solidFill>
              <a:latin typeface="__Poppins_9e6217"/>
            </a:endParaRPr>
          </a:p>
          <a:p>
            <a:endParaRPr lang="en-US" sz="4267" dirty="0">
              <a:latin typeface="Calibri"/>
              <a:cs typeface="Calibri"/>
            </a:endParaRPr>
          </a:p>
        </p:txBody>
      </p:sp>
      <p:sp>
        <p:nvSpPr>
          <p:cNvPr id="3" name="TextBox 2">
            <a:extLst>
              <a:ext uri="{FF2B5EF4-FFF2-40B4-BE49-F238E27FC236}">
                <a16:creationId xmlns:a16="http://schemas.microsoft.com/office/drawing/2014/main" id="{2515A4C7-9167-4EEB-4F33-3FBEE8D76625}"/>
              </a:ext>
            </a:extLst>
          </p:cNvPr>
          <p:cNvSpPr txBox="1"/>
          <p:nvPr/>
        </p:nvSpPr>
        <p:spPr>
          <a:xfrm>
            <a:off x="476816" y="1703897"/>
            <a:ext cx="8552507" cy="3363037"/>
          </a:xfrm>
          <a:prstGeom prst="rect">
            <a:avLst/>
          </a:prstGeom>
          <a:noFill/>
        </p:spPr>
        <p:txBody>
          <a:bodyPr wrap="square">
            <a:spAutoFit/>
          </a:bodyPr>
          <a:lstStyle/>
          <a:p>
            <a:pPr>
              <a:lnSpc>
                <a:spcPct val="150000"/>
              </a:lnSpc>
              <a:buNone/>
            </a:pPr>
            <a:r>
              <a:rPr lang="en-US" sz="2400" b="1" dirty="0"/>
              <a:t>🕵️ Deceptive Alignment</a:t>
            </a:r>
          </a:p>
          <a:p>
            <a:pPr>
              <a:lnSpc>
                <a:spcPct val="150000"/>
              </a:lnSpc>
              <a:buFont typeface="Arial" panose="020B0604020202020204" pitchFamily="34" charset="0"/>
              <a:buChar char="•"/>
            </a:pPr>
            <a:r>
              <a:rPr lang="en-US" sz="2400" dirty="0"/>
              <a:t>A model may </a:t>
            </a:r>
            <a:r>
              <a:rPr lang="en-US" sz="2400" b="1" dirty="0"/>
              <a:t>appear aligned</a:t>
            </a:r>
            <a:r>
              <a:rPr lang="en-US" sz="2400" dirty="0"/>
              <a:t> during training just to get high rewards</a:t>
            </a:r>
          </a:p>
          <a:p>
            <a:pPr>
              <a:lnSpc>
                <a:spcPct val="150000"/>
              </a:lnSpc>
              <a:buFont typeface="Arial" panose="020B0604020202020204" pitchFamily="34" charset="0"/>
              <a:buChar char="•"/>
            </a:pPr>
            <a:r>
              <a:rPr lang="en-US" sz="2400" dirty="0"/>
              <a:t>But internally it may be </a:t>
            </a:r>
            <a:r>
              <a:rPr lang="en-US" sz="2400" b="1" dirty="0"/>
              <a:t>hiding unaligned intentions</a:t>
            </a:r>
            <a:endParaRPr lang="en-US" sz="2400" dirty="0"/>
          </a:p>
          <a:p>
            <a:pPr>
              <a:lnSpc>
                <a:spcPct val="150000"/>
              </a:lnSpc>
              <a:buFont typeface="Arial" panose="020B0604020202020204" pitchFamily="34" charset="0"/>
              <a:buChar char="•"/>
            </a:pPr>
            <a:r>
              <a:rPr lang="en-US" sz="2400" dirty="0"/>
              <a:t>As capabilities grow, it may learn to </a:t>
            </a:r>
            <a:r>
              <a:rPr lang="en-US" sz="2400" b="1" dirty="0"/>
              <a:t>“fake obedience”</a:t>
            </a:r>
            <a:br>
              <a:rPr lang="en-US" sz="2400" dirty="0"/>
            </a:br>
            <a:r>
              <a:rPr lang="en-US" sz="2400" dirty="0"/>
              <a:t>→ Act aligned </a:t>
            </a:r>
            <a:r>
              <a:rPr lang="en-US" sz="2400" i="1" dirty="0"/>
              <a:t>until</a:t>
            </a:r>
            <a:r>
              <a:rPr lang="en-US" sz="2400" dirty="0"/>
              <a:t> it detects it's no longer being monitored</a:t>
            </a:r>
          </a:p>
        </p:txBody>
      </p:sp>
    </p:spTree>
    <p:extLst>
      <p:ext uri="{BB962C8B-B14F-4D97-AF65-F5344CB8AC3E}">
        <p14:creationId xmlns:p14="http://schemas.microsoft.com/office/powerpoint/2010/main" val="347235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1BD09-6322-CA54-C5D5-6014B90621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B296F6-B307-B292-E27D-44C2962AD44C}"/>
              </a:ext>
            </a:extLst>
          </p:cNvPr>
          <p:cNvSpPr txBox="1"/>
          <p:nvPr/>
        </p:nvSpPr>
        <p:spPr>
          <a:xfrm>
            <a:off x="382032" y="213675"/>
            <a:ext cx="12197587" cy="1733680"/>
          </a:xfrm>
          <a:prstGeom prst="rect">
            <a:avLst/>
          </a:prstGeom>
          <a:noFill/>
        </p:spPr>
        <p:txBody>
          <a:bodyPr wrap="square" rtlCol="0">
            <a:spAutoFit/>
          </a:bodyPr>
          <a:lstStyle/>
          <a:p>
            <a:r>
              <a:rPr lang="en-US" altLang="zh-CN" sz="5333" dirty="0">
                <a:sym typeface="+mn-ea"/>
              </a:rPr>
              <a:t>Logistics</a:t>
            </a:r>
          </a:p>
          <a:p>
            <a:endParaRPr lang="en-US" altLang="zh-CN" sz="5333" dirty="0">
              <a:sym typeface="+mn-ea"/>
            </a:endParaRPr>
          </a:p>
        </p:txBody>
      </p:sp>
      <p:sp>
        <p:nvSpPr>
          <p:cNvPr id="5" name="TextBox 4">
            <a:extLst>
              <a:ext uri="{FF2B5EF4-FFF2-40B4-BE49-F238E27FC236}">
                <a16:creationId xmlns:a16="http://schemas.microsoft.com/office/drawing/2014/main" id="{17F0FCE7-7456-B500-FFB2-E5E0A293EBD3}"/>
              </a:ext>
            </a:extLst>
          </p:cNvPr>
          <p:cNvSpPr txBox="1"/>
          <p:nvPr/>
        </p:nvSpPr>
        <p:spPr>
          <a:xfrm>
            <a:off x="472072" y="2136339"/>
            <a:ext cx="8997976" cy="2554545"/>
          </a:xfrm>
          <a:prstGeom prst="rect">
            <a:avLst/>
          </a:prstGeom>
          <a:noFill/>
        </p:spPr>
        <p:txBody>
          <a:bodyPr wrap="none" rtlCol="0">
            <a:spAutoFit/>
          </a:bodyPr>
          <a:lstStyle/>
          <a:p>
            <a:pPr marL="380990" indent="-380990">
              <a:buFont typeface="Arial" panose="020B0604020202020204" pitchFamily="34" charset="0"/>
              <a:buChar char="•"/>
            </a:pPr>
            <a:r>
              <a:rPr lang="en-US" altLang="zh-CN" sz="3200" dirty="0"/>
              <a:t>Technical</a:t>
            </a:r>
            <a:r>
              <a:rPr lang="zh-CN" altLang="en-US" sz="3200" dirty="0"/>
              <a:t> </a:t>
            </a:r>
            <a:r>
              <a:rPr lang="en-US" altLang="zh-CN" sz="3200" dirty="0"/>
              <a:t>Quiz</a:t>
            </a:r>
          </a:p>
          <a:p>
            <a:pPr marL="990575" lvl="1" indent="-380990">
              <a:buFont typeface="Arial" panose="020B0604020202020204" pitchFamily="34" charset="0"/>
              <a:buChar char="•"/>
            </a:pPr>
            <a:r>
              <a:rPr lang="en-US" altLang="zh-CN" sz="3200" dirty="0"/>
              <a:t>Updated</a:t>
            </a:r>
            <a:r>
              <a:rPr lang="zh-CN" altLang="en-US" sz="3200" dirty="0"/>
              <a:t> </a:t>
            </a:r>
            <a:r>
              <a:rPr lang="en-US" altLang="zh-CN" sz="3200" dirty="0"/>
              <a:t>the</a:t>
            </a:r>
            <a:r>
              <a:rPr lang="zh-CN" altLang="en-US" sz="3200" dirty="0"/>
              <a:t> </a:t>
            </a:r>
            <a:r>
              <a:rPr lang="en-US" altLang="zh-CN" sz="3200" dirty="0"/>
              <a:t>quiz</a:t>
            </a:r>
            <a:r>
              <a:rPr lang="zh-CN" altLang="en-US" sz="3200" dirty="0"/>
              <a:t> </a:t>
            </a:r>
            <a:r>
              <a:rPr lang="en-US" altLang="zh-CN" sz="3200" dirty="0"/>
              <a:t>writing</a:t>
            </a:r>
            <a:r>
              <a:rPr lang="zh-CN" altLang="en-US" sz="3200" dirty="0"/>
              <a:t> </a:t>
            </a:r>
            <a:r>
              <a:rPr lang="en-US" altLang="zh-CN" sz="3200" dirty="0"/>
              <a:t>(blue</a:t>
            </a:r>
            <a:r>
              <a:rPr lang="zh-CN" altLang="en-US" sz="3200" dirty="0"/>
              <a:t> </a:t>
            </a:r>
            <a:r>
              <a:rPr lang="en-US" altLang="zh-CN" sz="3200" dirty="0"/>
              <a:t>and</a:t>
            </a:r>
            <a:r>
              <a:rPr lang="zh-CN" altLang="en-US" sz="3200" dirty="0"/>
              <a:t> </a:t>
            </a:r>
            <a:r>
              <a:rPr lang="en-US" altLang="zh-CN" sz="3200" dirty="0"/>
              <a:t>red</a:t>
            </a:r>
            <a:r>
              <a:rPr lang="zh-CN" altLang="en-US" sz="3200" dirty="0"/>
              <a:t> </a:t>
            </a:r>
            <a:r>
              <a:rPr lang="en-US" altLang="zh-CN" sz="3200" dirty="0"/>
              <a:t>parts)</a:t>
            </a:r>
          </a:p>
          <a:p>
            <a:pPr marL="990575" lvl="1" indent="-380990">
              <a:buFont typeface="Arial" panose="020B0604020202020204" pitchFamily="34" charset="0"/>
              <a:buChar char="•"/>
            </a:pPr>
            <a:r>
              <a:rPr lang="en-US" altLang="zh-CN" sz="3200" dirty="0"/>
              <a:t>DDL:</a:t>
            </a:r>
            <a:r>
              <a:rPr lang="zh-CN" altLang="en-US" sz="3200" dirty="0"/>
              <a:t> </a:t>
            </a:r>
            <a:r>
              <a:rPr lang="en-US" altLang="zh-CN" sz="3200" dirty="0"/>
              <a:t>Apr</a:t>
            </a:r>
            <a:r>
              <a:rPr lang="zh-CN" altLang="en-US" sz="3200" dirty="0"/>
              <a:t> </a:t>
            </a:r>
            <a:r>
              <a:rPr lang="en-US" altLang="zh-CN" sz="3200" dirty="0"/>
              <a:t>20</a:t>
            </a:r>
            <a:r>
              <a:rPr lang="en-US" altLang="zh-CN" sz="3200" baseline="30000" dirty="0"/>
              <a:t>th</a:t>
            </a:r>
            <a:r>
              <a:rPr lang="en-US" altLang="zh-CN" sz="3200" dirty="0"/>
              <a:t>,</a:t>
            </a:r>
            <a:r>
              <a:rPr lang="zh-CN" altLang="en-US" sz="3200" dirty="0"/>
              <a:t> </a:t>
            </a:r>
            <a:r>
              <a:rPr lang="en-US" altLang="zh-CN" sz="3200" dirty="0"/>
              <a:t>the</a:t>
            </a:r>
            <a:r>
              <a:rPr lang="zh-CN" altLang="en-US" sz="3200" dirty="0"/>
              <a:t> </a:t>
            </a:r>
            <a:r>
              <a:rPr lang="en-US" altLang="zh-CN" sz="3200" dirty="0"/>
              <a:t>end</a:t>
            </a:r>
            <a:r>
              <a:rPr lang="zh-CN" altLang="en-US" sz="3200" dirty="0"/>
              <a:t> </a:t>
            </a:r>
            <a:r>
              <a:rPr lang="en-US" altLang="zh-CN" sz="3200" dirty="0"/>
              <a:t>of</a:t>
            </a:r>
            <a:r>
              <a:rPr lang="zh-CN" altLang="en-US" sz="3200" dirty="0"/>
              <a:t> </a:t>
            </a:r>
            <a:r>
              <a:rPr lang="en-US" altLang="zh-CN" sz="3200" dirty="0"/>
              <a:t>the</a:t>
            </a:r>
            <a:r>
              <a:rPr lang="zh-CN" altLang="en-US" sz="3200" dirty="0"/>
              <a:t> </a:t>
            </a:r>
            <a:r>
              <a:rPr lang="en-US" altLang="zh-CN" sz="3200" dirty="0"/>
              <a:t>day.</a:t>
            </a:r>
          </a:p>
          <a:p>
            <a:pPr marL="990575" lvl="1" indent="-380990">
              <a:buFont typeface="Arial" panose="020B0604020202020204" pitchFamily="34" charset="0"/>
              <a:buChar char="•"/>
            </a:pPr>
            <a:endParaRPr lang="en-US" altLang="zh-CN" sz="3200" dirty="0"/>
          </a:p>
          <a:p>
            <a:pPr marL="380990" indent="-380990">
              <a:buFont typeface="Arial" panose="020B0604020202020204" pitchFamily="34" charset="0"/>
              <a:buChar char="•"/>
            </a:pPr>
            <a:endParaRPr lang="en-US" sz="3200" dirty="0"/>
          </a:p>
        </p:txBody>
      </p:sp>
    </p:spTree>
    <p:extLst>
      <p:ext uri="{BB962C8B-B14F-4D97-AF65-F5344CB8AC3E}">
        <p14:creationId xmlns:p14="http://schemas.microsoft.com/office/powerpoint/2010/main" val="850387877"/>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DD557-17BA-ED22-769D-3F238E5EEB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D9DA7CA-87D9-81CC-B72B-D01430F44F2C}"/>
              </a:ext>
            </a:extLst>
          </p:cNvPr>
          <p:cNvSpPr txBox="1"/>
          <p:nvPr/>
        </p:nvSpPr>
        <p:spPr>
          <a:xfrm>
            <a:off x="347748" y="134856"/>
            <a:ext cx="11496504" cy="1405641"/>
          </a:xfrm>
          <a:prstGeom prst="rect">
            <a:avLst/>
          </a:prstGeom>
          <a:noFill/>
        </p:spPr>
        <p:txBody>
          <a:bodyPr wrap="square">
            <a:spAutoFit/>
          </a:bodyPr>
          <a:lstStyle/>
          <a:p>
            <a:r>
              <a:rPr lang="en-US" sz="4267" dirty="0"/>
              <a:t>Conceptual Challenges (Future/Advanced AI)</a:t>
            </a:r>
            <a:endParaRPr lang="en-US" sz="4267" dirty="0">
              <a:solidFill>
                <a:srgbClr val="212121"/>
              </a:solidFill>
              <a:latin typeface="__Poppins_9e6217"/>
            </a:endParaRPr>
          </a:p>
          <a:p>
            <a:endParaRPr lang="en-US" sz="4267" dirty="0">
              <a:latin typeface="Calibri"/>
              <a:cs typeface="Calibri"/>
            </a:endParaRPr>
          </a:p>
        </p:txBody>
      </p:sp>
      <p:sp>
        <p:nvSpPr>
          <p:cNvPr id="5" name="TextBox 4">
            <a:extLst>
              <a:ext uri="{FF2B5EF4-FFF2-40B4-BE49-F238E27FC236}">
                <a16:creationId xmlns:a16="http://schemas.microsoft.com/office/drawing/2014/main" id="{9F0056D1-43D4-2CD1-D008-AEB5416932A8}"/>
              </a:ext>
            </a:extLst>
          </p:cNvPr>
          <p:cNvSpPr txBox="1"/>
          <p:nvPr/>
        </p:nvSpPr>
        <p:spPr>
          <a:xfrm>
            <a:off x="347748" y="853001"/>
            <a:ext cx="10552624" cy="3917034"/>
          </a:xfrm>
          <a:prstGeom prst="rect">
            <a:avLst/>
          </a:prstGeom>
          <a:noFill/>
        </p:spPr>
        <p:txBody>
          <a:bodyPr wrap="square">
            <a:spAutoFit/>
          </a:bodyPr>
          <a:lstStyle/>
          <a:p>
            <a:pPr>
              <a:lnSpc>
                <a:spcPct val="150000"/>
              </a:lnSpc>
              <a:buNone/>
            </a:pPr>
            <a:r>
              <a:rPr lang="en-US" sz="2400" b="1" dirty="0"/>
              <a:t>🧠 Superintelligence Risk</a:t>
            </a:r>
          </a:p>
          <a:p>
            <a:pPr>
              <a:lnSpc>
                <a:spcPct val="150000"/>
              </a:lnSpc>
              <a:buFont typeface="Arial" panose="020B0604020202020204" pitchFamily="34" charset="0"/>
              <a:buChar char="•"/>
            </a:pPr>
            <a:r>
              <a:rPr lang="en-US" sz="2400" dirty="0"/>
              <a:t>Future AI systems could exceed </a:t>
            </a:r>
            <a:r>
              <a:rPr lang="en-US" sz="2400" b="1" dirty="0"/>
              <a:t>human intelligence</a:t>
            </a:r>
            <a:r>
              <a:rPr lang="en-US" sz="2400" dirty="0"/>
              <a:t> across domains</a:t>
            </a:r>
          </a:p>
          <a:p>
            <a:pPr>
              <a:lnSpc>
                <a:spcPct val="150000"/>
              </a:lnSpc>
              <a:buFont typeface="Arial" panose="020B0604020202020204" pitchFamily="34" charset="0"/>
              <a:buChar char="•"/>
            </a:pPr>
            <a:r>
              <a:rPr lang="en-US" sz="2400" dirty="0"/>
              <a:t>If goals are misaligned, such systems might:</a:t>
            </a:r>
          </a:p>
          <a:p>
            <a:pPr marL="990575" lvl="1" indent="-380990">
              <a:lnSpc>
                <a:spcPct val="150000"/>
              </a:lnSpc>
              <a:buFont typeface="Arial" panose="020B0604020202020204" pitchFamily="34" charset="0"/>
              <a:buChar char="•"/>
            </a:pPr>
            <a:r>
              <a:rPr lang="en-US" sz="2400" dirty="0"/>
              <a:t>🛑 </a:t>
            </a:r>
            <a:r>
              <a:rPr lang="en-US" sz="2400" b="1" dirty="0"/>
              <a:t>Bypass human control</a:t>
            </a:r>
            <a:endParaRPr lang="en-US" sz="2400" dirty="0"/>
          </a:p>
          <a:p>
            <a:pPr marL="990575" lvl="1" indent="-380990">
              <a:lnSpc>
                <a:spcPct val="150000"/>
              </a:lnSpc>
              <a:buFont typeface="Arial" panose="020B0604020202020204" pitchFamily="34" charset="0"/>
              <a:buChar char="•"/>
            </a:pPr>
            <a:r>
              <a:rPr lang="en-US" sz="2400" dirty="0"/>
              <a:t>🎯 Pursue harmful or unintended objectives</a:t>
            </a:r>
          </a:p>
          <a:p>
            <a:pPr marL="990575" lvl="1" indent="-380990">
              <a:lnSpc>
                <a:spcPct val="150000"/>
              </a:lnSpc>
              <a:buFont typeface="Arial" panose="020B0604020202020204" pitchFamily="34" charset="0"/>
              <a:buChar char="•"/>
            </a:pPr>
            <a:r>
              <a:rPr lang="en-US" sz="2400" dirty="0"/>
              <a:t>💥 Cause large-scale or existential harm</a:t>
            </a:r>
          </a:p>
          <a:p>
            <a:pPr>
              <a:lnSpc>
                <a:spcPct val="150000"/>
              </a:lnSpc>
              <a:buFont typeface="Arial" panose="020B0604020202020204" pitchFamily="34" charset="0"/>
              <a:buChar char="•"/>
            </a:pPr>
            <a:r>
              <a:rPr lang="en-US" sz="2400" dirty="0"/>
              <a:t>Current alignment strategies may </a:t>
            </a:r>
            <a:r>
              <a:rPr lang="en-US" sz="2400" b="1" dirty="0"/>
              <a:t>not scale</a:t>
            </a:r>
            <a:r>
              <a:rPr lang="en-US" sz="2400" dirty="0"/>
              <a:t> to superhuman AI</a:t>
            </a:r>
          </a:p>
        </p:txBody>
      </p:sp>
      <p:sp>
        <p:nvSpPr>
          <p:cNvPr id="7" name="TextBox 6">
            <a:extLst>
              <a:ext uri="{FF2B5EF4-FFF2-40B4-BE49-F238E27FC236}">
                <a16:creationId xmlns:a16="http://schemas.microsoft.com/office/drawing/2014/main" id="{7B40E41D-0005-C13C-DB50-3822DEEED7CC}"/>
              </a:ext>
            </a:extLst>
          </p:cNvPr>
          <p:cNvSpPr txBox="1"/>
          <p:nvPr/>
        </p:nvSpPr>
        <p:spPr>
          <a:xfrm>
            <a:off x="347749" y="4796817"/>
            <a:ext cx="12339175" cy="1701043"/>
          </a:xfrm>
          <a:prstGeom prst="rect">
            <a:avLst/>
          </a:prstGeom>
          <a:noFill/>
        </p:spPr>
        <p:txBody>
          <a:bodyPr wrap="square">
            <a:spAutoFit/>
          </a:bodyPr>
          <a:lstStyle/>
          <a:p>
            <a:pPr>
              <a:lnSpc>
                <a:spcPct val="150000"/>
              </a:lnSpc>
              <a:buNone/>
            </a:pPr>
            <a:r>
              <a:rPr lang="en-US" sz="2400" b="1" dirty="0"/>
              <a:t>🧭 Key Insight:</a:t>
            </a:r>
          </a:p>
          <a:p>
            <a:pPr>
              <a:lnSpc>
                <a:spcPct val="150000"/>
              </a:lnSpc>
            </a:pPr>
            <a:r>
              <a:rPr lang="en-US" sz="2400" dirty="0"/>
              <a:t>As AI gets more powerful, </a:t>
            </a:r>
            <a:r>
              <a:rPr lang="en-US" sz="2400" b="1" dirty="0"/>
              <a:t>alignment becomes not just technical — but philosophical and existential.</a:t>
            </a:r>
            <a:endParaRPr lang="en-US" sz="2400" dirty="0"/>
          </a:p>
        </p:txBody>
      </p:sp>
    </p:spTree>
    <p:extLst>
      <p:ext uri="{BB962C8B-B14F-4D97-AF65-F5344CB8AC3E}">
        <p14:creationId xmlns:p14="http://schemas.microsoft.com/office/powerpoint/2010/main" val="74997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D4B4-F057-04AF-F9D8-97E23F41E7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371FEDE-2797-C1CC-8E48-B2223E47E0C5}"/>
              </a:ext>
            </a:extLst>
          </p:cNvPr>
          <p:cNvSpPr txBox="1"/>
          <p:nvPr/>
        </p:nvSpPr>
        <p:spPr>
          <a:xfrm>
            <a:off x="347748" y="134857"/>
            <a:ext cx="11496504" cy="748988"/>
          </a:xfrm>
          <a:prstGeom prst="rect">
            <a:avLst/>
          </a:prstGeom>
          <a:noFill/>
        </p:spPr>
        <p:txBody>
          <a:bodyPr wrap="square">
            <a:spAutoFit/>
          </a:bodyPr>
          <a:lstStyle/>
          <a:p>
            <a:r>
              <a:rPr lang="en-US" sz="4267" dirty="0"/>
              <a:t>Deployment Challenges in Today’s World</a:t>
            </a:r>
            <a:endParaRPr lang="en-US" sz="4267" dirty="0">
              <a:latin typeface="Calibri"/>
              <a:cs typeface="Calibri"/>
            </a:endParaRPr>
          </a:p>
        </p:txBody>
      </p:sp>
      <p:sp>
        <p:nvSpPr>
          <p:cNvPr id="3" name="TextBox 2">
            <a:extLst>
              <a:ext uri="{FF2B5EF4-FFF2-40B4-BE49-F238E27FC236}">
                <a16:creationId xmlns:a16="http://schemas.microsoft.com/office/drawing/2014/main" id="{EA79F60A-F1B1-97B0-04DD-8A88C3972237}"/>
              </a:ext>
            </a:extLst>
          </p:cNvPr>
          <p:cNvSpPr txBox="1"/>
          <p:nvPr/>
        </p:nvSpPr>
        <p:spPr>
          <a:xfrm>
            <a:off x="525102" y="1596056"/>
            <a:ext cx="7562661" cy="3919086"/>
          </a:xfrm>
          <a:prstGeom prst="rect">
            <a:avLst/>
          </a:prstGeom>
          <a:noFill/>
        </p:spPr>
        <p:txBody>
          <a:bodyPr wrap="square">
            <a:spAutoFit/>
          </a:bodyPr>
          <a:lstStyle/>
          <a:p>
            <a:pPr>
              <a:lnSpc>
                <a:spcPct val="150000"/>
              </a:lnSpc>
              <a:buNone/>
            </a:pPr>
            <a:r>
              <a:rPr lang="en-US" sz="2400" b="1" dirty="0"/>
              <a:t>🌐 Diverse Values &amp; Norms</a:t>
            </a:r>
          </a:p>
          <a:p>
            <a:pPr>
              <a:lnSpc>
                <a:spcPct val="150000"/>
              </a:lnSpc>
              <a:buFont typeface="Arial" panose="020B0604020202020204" pitchFamily="34" charset="0"/>
              <a:buChar char="•"/>
            </a:pPr>
            <a:r>
              <a:rPr lang="en-US" sz="2400" dirty="0"/>
              <a:t>Users have </a:t>
            </a:r>
            <a:r>
              <a:rPr lang="en-US" sz="2400" b="1" dirty="0"/>
              <a:t>different cultures, laws, and sensitivities</a:t>
            </a:r>
            <a:endParaRPr lang="en-US" sz="2400" dirty="0"/>
          </a:p>
          <a:p>
            <a:pPr>
              <a:lnSpc>
                <a:spcPct val="150000"/>
              </a:lnSpc>
              <a:buFont typeface="Arial" panose="020B0604020202020204" pitchFamily="34" charset="0"/>
              <a:buChar char="•"/>
            </a:pPr>
            <a:r>
              <a:rPr lang="en-US" sz="2400" dirty="0"/>
              <a:t>An AI aligned with one value system may offend another</a:t>
            </a:r>
            <a:br>
              <a:rPr lang="en-US" sz="2400" dirty="0"/>
            </a:br>
            <a:r>
              <a:rPr lang="en-US" sz="2400" dirty="0"/>
              <a:t>→ e.g., </a:t>
            </a:r>
            <a:r>
              <a:rPr lang="en-US" sz="2400" b="1" dirty="0"/>
              <a:t>Western free speech vs. stricter local content laws</a:t>
            </a:r>
            <a:endParaRPr lang="en-US" sz="2400" dirty="0"/>
          </a:p>
          <a:p>
            <a:pPr>
              <a:lnSpc>
                <a:spcPct val="150000"/>
              </a:lnSpc>
              <a:buFont typeface="Arial" panose="020B0604020202020204" pitchFamily="34" charset="0"/>
              <a:buChar char="•"/>
            </a:pPr>
            <a:r>
              <a:rPr lang="en-US" sz="2400" dirty="0"/>
              <a:t>🔄 Value pluralism = </a:t>
            </a:r>
            <a:r>
              <a:rPr lang="en-US" sz="2400" b="1" dirty="0"/>
              <a:t>no one-size-fits-all alignment</a:t>
            </a:r>
            <a:endParaRPr lang="en-US" sz="2400" dirty="0"/>
          </a:p>
        </p:txBody>
      </p:sp>
    </p:spTree>
    <p:extLst>
      <p:ext uri="{BB962C8B-B14F-4D97-AF65-F5344CB8AC3E}">
        <p14:creationId xmlns:p14="http://schemas.microsoft.com/office/powerpoint/2010/main" val="101196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BE10D-F5F8-795B-493C-A5191DEDF8A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E7BD6B-7705-6B4D-5229-BC2D22A26345}"/>
              </a:ext>
            </a:extLst>
          </p:cNvPr>
          <p:cNvSpPr txBox="1"/>
          <p:nvPr/>
        </p:nvSpPr>
        <p:spPr>
          <a:xfrm>
            <a:off x="347748" y="134857"/>
            <a:ext cx="11496504" cy="748988"/>
          </a:xfrm>
          <a:prstGeom prst="rect">
            <a:avLst/>
          </a:prstGeom>
          <a:noFill/>
        </p:spPr>
        <p:txBody>
          <a:bodyPr wrap="square">
            <a:spAutoFit/>
          </a:bodyPr>
          <a:lstStyle/>
          <a:p>
            <a:r>
              <a:rPr lang="en-US" sz="4267" dirty="0"/>
              <a:t>Deployment Challenges in Today’s World</a:t>
            </a:r>
            <a:endParaRPr lang="en-US" sz="4267" dirty="0">
              <a:latin typeface="Calibri"/>
              <a:cs typeface="Calibri"/>
            </a:endParaRPr>
          </a:p>
        </p:txBody>
      </p:sp>
      <p:sp>
        <p:nvSpPr>
          <p:cNvPr id="5" name="TextBox 4">
            <a:extLst>
              <a:ext uri="{FF2B5EF4-FFF2-40B4-BE49-F238E27FC236}">
                <a16:creationId xmlns:a16="http://schemas.microsoft.com/office/drawing/2014/main" id="{43C90C70-98B1-5D3F-E349-31492540442A}"/>
              </a:ext>
            </a:extLst>
          </p:cNvPr>
          <p:cNvSpPr txBox="1"/>
          <p:nvPr/>
        </p:nvSpPr>
        <p:spPr>
          <a:xfrm>
            <a:off x="504675" y="1854133"/>
            <a:ext cx="9614780" cy="2811091"/>
          </a:xfrm>
          <a:prstGeom prst="rect">
            <a:avLst/>
          </a:prstGeom>
          <a:noFill/>
        </p:spPr>
        <p:txBody>
          <a:bodyPr wrap="square">
            <a:spAutoFit/>
          </a:bodyPr>
          <a:lstStyle/>
          <a:p>
            <a:pPr>
              <a:lnSpc>
                <a:spcPct val="150000"/>
              </a:lnSpc>
              <a:buNone/>
            </a:pPr>
            <a:r>
              <a:rPr lang="en-US" sz="2400" b="1" dirty="0"/>
              <a:t>⚖️ Value Conflict </a:t>
            </a:r>
          </a:p>
          <a:p>
            <a:pPr>
              <a:lnSpc>
                <a:spcPct val="150000"/>
              </a:lnSpc>
              <a:buFont typeface="Arial" panose="020B0604020202020204" pitchFamily="34" charset="0"/>
              <a:buChar char="•"/>
            </a:pPr>
            <a:r>
              <a:rPr lang="en-US" sz="2400" dirty="0"/>
              <a:t>Tension between being </a:t>
            </a:r>
            <a:r>
              <a:rPr lang="en-US" sz="2400" b="1" dirty="0"/>
              <a:t>harmless</a:t>
            </a:r>
            <a:r>
              <a:rPr lang="en-US" sz="2400" dirty="0"/>
              <a:t> vs. </a:t>
            </a:r>
            <a:r>
              <a:rPr lang="en-US" sz="2400" b="1" dirty="0"/>
              <a:t>helpful</a:t>
            </a:r>
            <a:br>
              <a:rPr lang="en-US" sz="2400" dirty="0"/>
            </a:br>
            <a:r>
              <a:rPr lang="en-US" sz="2400" dirty="0"/>
              <a:t>→ Refusing risky queries can feel uncooperative to users</a:t>
            </a:r>
          </a:p>
          <a:p>
            <a:pPr>
              <a:lnSpc>
                <a:spcPct val="150000"/>
              </a:lnSpc>
              <a:buFont typeface="Arial" panose="020B0604020202020204" pitchFamily="34" charset="0"/>
              <a:buChar char="•"/>
            </a:pPr>
            <a:r>
              <a:rPr lang="en-US" sz="2400" dirty="0"/>
              <a:t>Whose definition of </a:t>
            </a:r>
            <a:r>
              <a:rPr lang="en-US" sz="2400" b="1" dirty="0"/>
              <a:t>“harmful”</a:t>
            </a:r>
            <a:r>
              <a:rPr lang="en-US" sz="2400" dirty="0"/>
              <a:t> should AI follow?</a:t>
            </a:r>
            <a:br>
              <a:rPr lang="en-US" sz="2400" dirty="0"/>
            </a:br>
            <a:r>
              <a:rPr lang="en-US" sz="2400" dirty="0"/>
              <a:t>→ 🧩 This is a </a:t>
            </a:r>
            <a:r>
              <a:rPr lang="en-US" sz="2400" b="1" dirty="0"/>
              <a:t>societal</a:t>
            </a:r>
            <a:r>
              <a:rPr lang="en-US" sz="2400" dirty="0"/>
              <a:t> question, not just a technical one</a:t>
            </a:r>
          </a:p>
        </p:txBody>
      </p:sp>
    </p:spTree>
    <p:extLst>
      <p:ext uri="{BB962C8B-B14F-4D97-AF65-F5344CB8AC3E}">
        <p14:creationId xmlns:p14="http://schemas.microsoft.com/office/powerpoint/2010/main" val="49631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0AE72-7C5A-98DB-66EA-27D56471B10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0E6A995-E4BF-125E-EF18-8D74915BA13D}"/>
              </a:ext>
            </a:extLst>
          </p:cNvPr>
          <p:cNvSpPr txBox="1"/>
          <p:nvPr/>
        </p:nvSpPr>
        <p:spPr>
          <a:xfrm>
            <a:off x="347748" y="134857"/>
            <a:ext cx="11496504" cy="748988"/>
          </a:xfrm>
          <a:prstGeom prst="rect">
            <a:avLst/>
          </a:prstGeom>
          <a:noFill/>
        </p:spPr>
        <p:txBody>
          <a:bodyPr wrap="square">
            <a:spAutoFit/>
          </a:bodyPr>
          <a:lstStyle/>
          <a:p>
            <a:r>
              <a:rPr lang="en-US" sz="4267" dirty="0"/>
              <a:t>Deployment Challenges in Today’s World</a:t>
            </a:r>
            <a:endParaRPr lang="en-US" sz="4267" dirty="0">
              <a:latin typeface="Calibri"/>
              <a:cs typeface="Calibri"/>
            </a:endParaRPr>
          </a:p>
        </p:txBody>
      </p:sp>
      <p:sp>
        <p:nvSpPr>
          <p:cNvPr id="3" name="TextBox 2">
            <a:extLst>
              <a:ext uri="{FF2B5EF4-FFF2-40B4-BE49-F238E27FC236}">
                <a16:creationId xmlns:a16="http://schemas.microsoft.com/office/drawing/2014/main" id="{304D8561-F195-5933-ADED-CE003C0B49A3}"/>
              </a:ext>
            </a:extLst>
          </p:cNvPr>
          <p:cNvSpPr txBox="1"/>
          <p:nvPr/>
        </p:nvSpPr>
        <p:spPr>
          <a:xfrm>
            <a:off x="347748" y="1520785"/>
            <a:ext cx="8983357" cy="4473084"/>
          </a:xfrm>
          <a:prstGeom prst="rect">
            <a:avLst/>
          </a:prstGeom>
          <a:noFill/>
        </p:spPr>
        <p:txBody>
          <a:bodyPr wrap="square">
            <a:spAutoFit/>
          </a:bodyPr>
          <a:lstStyle/>
          <a:p>
            <a:pPr>
              <a:lnSpc>
                <a:spcPct val="150000"/>
              </a:lnSpc>
              <a:buNone/>
            </a:pPr>
            <a:r>
              <a:rPr lang="en-US" sz="2400" b="1" dirty="0"/>
              <a:t>📉 Misinformation &amp; Hallucinations</a:t>
            </a:r>
          </a:p>
          <a:p>
            <a:pPr>
              <a:lnSpc>
                <a:spcPct val="150000"/>
              </a:lnSpc>
              <a:buFont typeface="Arial" panose="020B0604020202020204" pitchFamily="34" charset="0"/>
              <a:buChar char="•"/>
            </a:pPr>
            <a:r>
              <a:rPr lang="en-US" sz="2400" dirty="0"/>
              <a:t>LLMs sometimes </a:t>
            </a:r>
            <a:r>
              <a:rPr lang="en-US" sz="2400" b="1" dirty="0"/>
              <a:t>make things up</a:t>
            </a:r>
            <a:r>
              <a:rPr lang="en-US" sz="2400" dirty="0"/>
              <a:t> (hallucinate)</a:t>
            </a:r>
            <a:br>
              <a:rPr lang="en-US" sz="2400" dirty="0"/>
            </a:br>
            <a:r>
              <a:rPr lang="en-US" sz="2400" dirty="0"/>
              <a:t>→ E.g., lawyer cited </a:t>
            </a:r>
            <a:r>
              <a:rPr lang="en-US" sz="2400" b="1" dirty="0"/>
              <a:t>fake cases from ChatGPT</a:t>
            </a:r>
            <a:r>
              <a:rPr lang="en-US" sz="2400" dirty="0"/>
              <a:t> in court</a:t>
            </a:r>
            <a:r>
              <a:rPr lang="zh-CN" altLang="en-US" sz="2400" dirty="0"/>
              <a:t> </a:t>
            </a:r>
            <a:r>
              <a:rPr lang="en-US" altLang="zh-CN" sz="2400" dirty="0"/>
              <a:t>in</a:t>
            </a:r>
            <a:r>
              <a:rPr lang="zh-CN" altLang="en-US" sz="2400" dirty="0"/>
              <a:t> </a:t>
            </a:r>
            <a:r>
              <a:rPr lang="en-US" sz="2400" dirty="0"/>
              <a:t>early 2023</a:t>
            </a:r>
          </a:p>
          <a:p>
            <a:pPr>
              <a:lnSpc>
                <a:spcPct val="150000"/>
              </a:lnSpc>
              <a:buFont typeface="Arial" panose="020B0604020202020204" pitchFamily="34" charset="0"/>
              <a:buChar char="•"/>
            </a:pPr>
            <a:r>
              <a:rPr lang="en-US" sz="2400" dirty="0"/>
              <a:t>Violates alignment goals of </a:t>
            </a:r>
            <a:r>
              <a:rPr lang="en-US" altLang="zh-CN" sz="2400" b="1" dirty="0"/>
              <a:t>honesty</a:t>
            </a:r>
            <a:r>
              <a:rPr lang="en-US" sz="2400" b="1" dirty="0"/>
              <a:t> and </a:t>
            </a:r>
            <a:r>
              <a:rPr lang="en-US" altLang="zh-CN" sz="2400" b="1" dirty="0"/>
              <a:t>harmlessness</a:t>
            </a:r>
            <a:endParaRPr lang="en-US" sz="2400" dirty="0"/>
          </a:p>
          <a:p>
            <a:pPr>
              <a:lnSpc>
                <a:spcPct val="150000"/>
              </a:lnSpc>
              <a:buFont typeface="Arial" panose="020B0604020202020204" pitchFamily="34" charset="0"/>
              <a:buChar char="•"/>
            </a:pPr>
            <a:r>
              <a:rPr lang="en-US" sz="2400" dirty="0"/>
              <a:t>Requires:</a:t>
            </a:r>
          </a:p>
          <a:p>
            <a:pPr marL="990575" lvl="1" indent="-380990">
              <a:lnSpc>
                <a:spcPct val="150000"/>
              </a:lnSpc>
              <a:buFont typeface="Arial" panose="020B0604020202020204" pitchFamily="34" charset="0"/>
              <a:buChar char="•"/>
            </a:pPr>
            <a:r>
              <a:rPr lang="en-US" sz="2400" dirty="0"/>
              <a:t>Better training</a:t>
            </a:r>
          </a:p>
          <a:p>
            <a:pPr marL="990575" lvl="1" indent="-380990">
              <a:lnSpc>
                <a:spcPct val="150000"/>
              </a:lnSpc>
              <a:buFont typeface="Arial" panose="020B0604020202020204" pitchFamily="34" charset="0"/>
              <a:buChar char="•"/>
            </a:pPr>
            <a:r>
              <a:rPr lang="en-US" altLang="zh-CN" sz="2400" dirty="0"/>
              <a:t>Better</a:t>
            </a:r>
            <a:r>
              <a:rPr lang="zh-CN" altLang="en-US" sz="2400" dirty="0"/>
              <a:t> </a:t>
            </a:r>
            <a:r>
              <a:rPr lang="en-US" altLang="zh-CN" sz="2400" dirty="0"/>
              <a:t>alignment</a:t>
            </a:r>
            <a:r>
              <a:rPr lang="zh-CN" altLang="en-US" sz="2400" dirty="0"/>
              <a:t> </a:t>
            </a:r>
            <a:r>
              <a:rPr lang="en-US" altLang="zh-CN" sz="2400" dirty="0"/>
              <a:t>and</a:t>
            </a:r>
            <a:r>
              <a:rPr lang="zh-CN" altLang="en-US" sz="2400" dirty="0"/>
              <a:t> </a:t>
            </a:r>
            <a:r>
              <a:rPr lang="en-US" altLang="zh-CN" sz="2400" dirty="0"/>
              <a:t>reasoning</a:t>
            </a:r>
            <a:r>
              <a:rPr lang="zh-CN" altLang="en-US" sz="2400" dirty="0"/>
              <a:t> </a:t>
            </a:r>
            <a:r>
              <a:rPr lang="en-US" altLang="zh-CN" sz="2400" dirty="0"/>
              <a:t>capacities</a:t>
            </a:r>
            <a:endParaRPr lang="en-US" sz="2400" dirty="0"/>
          </a:p>
          <a:p>
            <a:pPr marL="990575" lvl="1" indent="-380990">
              <a:lnSpc>
                <a:spcPct val="150000"/>
              </a:lnSpc>
              <a:buFont typeface="Arial" panose="020B0604020202020204" pitchFamily="34" charset="0"/>
              <a:buChar char="•"/>
            </a:pPr>
            <a:r>
              <a:rPr lang="en-US" sz="2400" dirty="0"/>
              <a:t>🔗 External fact-checking integration</a:t>
            </a:r>
          </a:p>
        </p:txBody>
      </p:sp>
    </p:spTree>
    <p:extLst>
      <p:ext uri="{BB962C8B-B14F-4D97-AF65-F5344CB8AC3E}">
        <p14:creationId xmlns:p14="http://schemas.microsoft.com/office/powerpoint/2010/main" val="428307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38E7-EE74-7E14-1C7C-BDAA7C4D11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560CE7-7129-305A-D729-FCBECBC7C2E4}"/>
              </a:ext>
            </a:extLst>
          </p:cNvPr>
          <p:cNvSpPr txBox="1"/>
          <p:nvPr/>
        </p:nvSpPr>
        <p:spPr>
          <a:xfrm>
            <a:off x="347748" y="134857"/>
            <a:ext cx="11496504" cy="748988"/>
          </a:xfrm>
          <a:prstGeom prst="rect">
            <a:avLst/>
          </a:prstGeom>
          <a:noFill/>
        </p:spPr>
        <p:txBody>
          <a:bodyPr wrap="square">
            <a:spAutoFit/>
          </a:bodyPr>
          <a:lstStyle/>
          <a:p>
            <a:r>
              <a:rPr lang="en-US" sz="4267" dirty="0"/>
              <a:t>Deployment Challenges in Today’s World</a:t>
            </a:r>
            <a:endParaRPr lang="en-US" sz="4267" dirty="0">
              <a:latin typeface="Calibri"/>
              <a:cs typeface="Calibri"/>
            </a:endParaRPr>
          </a:p>
        </p:txBody>
      </p:sp>
      <p:sp>
        <p:nvSpPr>
          <p:cNvPr id="5" name="TextBox 4">
            <a:extLst>
              <a:ext uri="{FF2B5EF4-FFF2-40B4-BE49-F238E27FC236}">
                <a16:creationId xmlns:a16="http://schemas.microsoft.com/office/drawing/2014/main" id="{18E2D1FB-5E5B-67C8-54E3-2C399F5FEC40}"/>
              </a:ext>
            </a:extLst>
          </p:cNvPr>
          <p:cNvSpPr txBox="1"/>
          <p:nvPr/>
        </p:nvSpPr>
        <p:spPr>
          <a:xfrm>
            <a:off x="347749" y="692979"/>
            <a:ext cx="10097633" cy="5581080"/>
          </a:xfrm>
          <a:prstGeom prst="rect">
            <a:avLst/>
          </a:prstGeom>
          <a:noFill/>
        </p:spPr>
        <p:txBody>
          <a:bodyPr wrap="square">
            <a:spAutoFit/>
          </a:bodyPr>
          <a:lstStyle/>
          <a:p>
            <a:pPr>
              <a:lnSpc>
                <a:spcPct val="150000"/>
              </a:lnSpc>
              <a:buNone/>
            </a:pPr>
            <a:r>
              <a:rPr lang="en-US" sz="2400" b="1" dirty="0"/>
              <a:t>🔐 Privacy &amp; Data Protection</a:t>
            </a:r>
          </a:p>
          <a:p>
            <a:pPr>
              <a:lnSpc>
                <a:spcPct val="150000"/>
              </a:lnSpc>
              <a:buFont typeface="Arial" panose="020B0604020202020204" pitchFamily="34" charset="0"/>
              <a:buChar char="•"/>
            </a:pPr>
            <a:r>
              <a:rPr lang="en-US" sz="2400" dirty="0"/>
              <a:t>AI must not reveal:</a:t>
            </a:r>
          </a:p>
          <a:p>
            <a:pPr marL="990575" lvl="1" indent="-380990">
              <a:lnSpc>
                <a:spcPct val="150000"/>
              </a:lnSpc>
              <a:buFont typeface="Arial" panose="020B0604020202020204" pitchFamily="34" charset="0"/>
              <a:buChar char="•"/>
            </a:pPr>
            <a:r>
              <a:rPr lang="en-US" sz="2400" dirty="0"/>
              <a:t>🧾 Personal contact info</a:t>
            </a:r>
          </a:p>
          <a:p>
            <a:pPr marL="990575" lvl="1" indent="-380990">
              <a:lnSpc>
                <a:spcPct val="150000"/>
              </a:lnSpc>
              <a:buFont typeface="Arial" panose="020B0604020202020204" pitchFamily="34" charset="0"/>
              <a:buChar char="•"/>
            </a:pPr>
            <a:r>
              <a:rPr lang="en-US" sz="2400" dirty="0"/>
              <a:t>🔍 Training data leaks</a:t>
            </a:r>
          </a:p>
          <a:p>
            <a:pPr marL="990575" lvl="1" indent="-380990">
              <a:lnSpc>
                <a:spcPct val="150000"/>
              </a:lnSpc>
              <a:buFont typeface="Arial" panose="020B0604020202020204" pitchFamily="34" charset="0"/>
              <a:buChar char="•"/>
            </a:pPr>
            <a:r>
              <a:rPr lang="en-US" sz="2400" b="1" dirty="0"/>
              <a:t>🧠</a:t>
            </a:r>
            <a:r>
              <a:rPr lang="zh-CN" altLang="en-US" sz="2400" b="1" dirty="0"/>
              <a:t> </a:t>
            </a:r>
            <a:r>
              <a:rPr lang="en-US" altLang="zh-CN" sz="2400" b="1" dirty="0"/>
              <a:t>Copyrighted</a:t>
            </a:r>
            <a:r>
              <a:rPr lang="zh-CN" altLang="en-US" sz="2400" b="1" dirty="0"/>
              <a:t> </a:t>
            </a:r>
            <a:r>
              <a:rPr lang="en-US" altLang="zh-CN" sz="2400" b="1" dirty="0"/>
              <a:t>information</a:t>
            </a:r>
            <a:endParaRPr lang="en-US" sz="2400" dirty="0"/>
          </a:p>
          <a:p>
            <a:pPr>
              <a:lnSpc>
                <a:spcPct val="150000"/>
              </a:lnSpc>
              <a:buFont typeface="Arial" panose="020B0604020202020204" pitchFamily="34" charset="0"/>
              <a:buChar char="•"/>
            </a:pPr>
            <a:r>
              <a:rPr lang="en-US" sz="2400" dirty="0"/>
              <a:t>E.g., </a:t>
            </a:r>
            <a:r>
              <a:rPr lang="en-US" sz="2400" b="1" dirty="0"/>
              <a:t>ChatGPT bug in 2023</a:t>
            </a:r>
            <a:r>
              <a:rPr lang="en-US" sz="2400" dirty="0"/>
              <a:t> revealed users’ chat history</a:t>
            </a:r>
          </a:p>
          <a:p>
            <a:pPr>
              <a:lnSpc>
                <a:spcPct val="150000"/>
              </a:lnSpc>
              <a:buFont typeface="Arial" panose="020B0604020202020204" pitchFamily="34" charset="0"/>
              <a:buChar char="•"/>
            </a:pPr>
            <a:r>
              <a:rPr lang="en-US" sz="2400" dirty="0"/>
              <a:t>Requires:</a:t>
            </a:r>
          </a:p>
          <a:p>
            <a:pPr marL="990575" lvl="1" indent="-380990">
              <a:lnSpc>
                <a:spcPct val="150000"/>
              </a:lnSpc>
              <a:buFont typeface="Arial" panose="020B0604020202020204" pitchFamily="34" charset="0"/>
              <a:buChar char="•"/>
            </a:pPr>
            <a:r>
              <a:rPr lang="en-US" sz="2400" dirty="0"/>
              <a:t>🧹 Data curation</a:t>
            </a:r>
          </a:p>
          <a:p>
            <a:pPr marL="990575" lvl="1" indent="-380990">
              <a:lnSpc>
                <a:spcPct val="150000"/>
              </a:lnSpc>
              <a:buFont typeface="Arial" panose="020B0604020202020204" pitchFamily="34" charset="0"/>
              <a:buChar char="•"/>
            </a:pPr>
            <a:r>
              <a:rPr lang="en-US" sz="2400" dirty="0"/>
              <a:t>🛡️ Clear system rules</a:t>
            </a:r>
          </a:p>
          <a:p>
            <a:pPr marL="990575" lvl="1" indent="-380990">
              <a:lnSpc>
                <a:spcPct val="150000"/>
              </a:lnSpc>
              <a:buFont typeface="Arial" panose="020B0604020202020204" pitchFamily="34" charset="0"/>
              <a:buChar char="•"/>
            </a:pPr>
            <a:r>
              <a:rPr lang="en-US" sz="2400" dirty="0"/>
              <a:t>🧾 Compliance with laws (e.g., </a:t>
            </a:r>
            <a:r>
              <a:rPr lang="en-US" sz="2400" b="1" dirty="0"/>
              <a:t>GDPR</a:t>
            </a:r>
            <a:r>
              <a:rPr lang="en-US" sz="2400" dirty="0"/>
              <a:t>)</a:t>
            </a:r>
          </a:p>
        </p:txBody>
      </p:sp>
    </p:spTree>
    <p:extLst>
      <p:ext uri="{BB962C8B-B14F-4D97-AF65-F5344CB8AC3E}">
        <p14:creationId xmlns:p14="http://schemas.microsoft.com/office/powerpoint/2010/main" val="124962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A38D9-768C-3603-EB3D-FEE72DEC79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4E2707-FA9C-E98C-3BAB-4522A44FE4BB}"/>
              </a:ext>
            </a:extLst>
          </p:cNvPr>
          <p:cNvSpPr txBox="1"/>
          <p:nvPr/>
        </p:nvSpPr>
        <p:spPr>
          <a:xfrm>
            <a:off x="347748" y="134857"/>
            <a:ext cx="11496504" cy="748988"/>
          </a:xfrm>
          <a:prstGeom prst="rect">
            <a:avLst/>
          </a:prstGeom>
          <a:noFill/>
        </p:spPr>
        <p:txBody>
          <a:bodyPr wrap="square">
            <a:spAutoFit/>
          </a:bodyPr>
          <a:lstStyle/>
          <a:p>
            <a:r>
              <a:rPr lang="en-US" altLang="zh-CN" sz="4267" dirty="0"/>
              <a:t>Side</a:t>
            </a:r>
            <a:r>
              <a:rPr lang="zh-CN" altLang="en-US" sz="4267" dirty="0"/>
              <a:t> </a:t>
            </a:r>
            <a:r>
              <a:rPr lang="en-US" altLang="zh-CN" sz="4267" dirty="0"/>
              <a:t>Note</a:t>
            </a:r>
            <a:r>
              <a:rPr lang="zh-CN" altLang="en-US" sz="4267" dirty="0"/>
              <a:t> </a:t>
            </a:r>
            <a:r>
              <a:rPr lang="en-US" altLang="zh-CN" sz="4267" dirty="0"/>
              <a:t>on</a:t>
            </a:r>
            <a:r>
              <a:rPr lang="zh-CN" altLang="en-US" sz="4267" dirty="0"/>
              <a:t> </a:t>
            </a:r>
            <a:r>
              <a:rPr lang="en-US" sz="4267" dirty="0"/>
              <a:t>General Data Protection Regulation</a:t>
            </a:r>
            <a:endParaRPr lang="en-US" sz="4267" dirty="0">
              <a:latin typeface="Calibri"/>
              <a:cs typeface="Calibri"/>
            </a:endParaRPr>
          </a:p>
        </p:txBody>
      </p:sp>
      <p:sp>
        <p:nvSpPr>
          <p:cNvPr id="3" name="TextBox 2">
            <a:extLst>
              <a:ext uri="{FF2B5EF4-FFF2-40B4-BE49-F238E27FC236}">
                <a16:creationId xmlns:a16="http://schemas.microsoft.com/office/drawing/2014/main" id="{06F754B4-EB25-70BB-4C16-9FA0BDA34230}"/>
              </a:ext>
            </a:extLst>
          </p:cNvPr>
          <p:cNvSpPr txBox="1"/>
          <p:nvPr/>
        </p:nvSpPr>
        <p:spPr>
          <a:xfrm>
            <a:off x="347749" y="999686"/>
            <a:ext cx="10538233" cy="2255041"/>
          </a:xfrm>
          <a:prstGeom prst="rect">
            <a:avLst/>
          </a:prstGeom>
          <a:noFill/>
        </p:spPr>
        <p:txBody>
          <a:bodyPr wrap="square">
            <a:spAutoFit/>
          </a:bodyPr>
          <a:lstStyle/>
          <a:p>
            <a:pPr>
              <a:lnSpc>
                <a:spcPct val="150000"/>
              </a:lnSpc>
              <a:buNone/>
            </a:pPr>
            <a:r>
              <a:rPr lang="en-US" sz="2400" b="1" dirty="0"/>
              <a:t>🔐 What is GDPR?</a:t>
            </a:r>
          </a:p>
          <a:p>
            <a:pPr>
              <a:lnSpc>
                <a:spcPct val="150000"/>
              </a:lnSpc>
            </a:pPr>
            <a:r>
              <a:rPr lang="en-US" sz="2400" b="1" dirty="0"/>
              <a:t>GDPR</a:t>
            </a:r>
            <a:r>
              <a:rPr lang="en-US" sz="2400" dirty="0"/>
              <a:t> stands for the </a:t>
            </a:r>
            <a:r>
              <a:rPr lang="en-US" sz="2400" b="1" dirty="0"/>
              <a:t>General Data Protection Regulation</a:t>
            </a:r>
            <a:r>
              <a:rPr lang="en-US" sz="2400" dirty="0"/>
              <a:t>.</a:t>
            </a:r>
            <a:br>
              <a:rPr lang="en-US" sz="2400" dirty="0"/>
            </a:br>
            <a:r>
              <a:rPr lang="en-US" sz="2400" dirty="0"/>
              <a:t>It’s a major </a:t>
            </a:r>
            <a:r>
              <a:rPr lang="en-US" sz="2400" b="1" dirty="0"/>
              <a:t>data privacy law</a:t>
            </a:r>
            <a:r>
              <a:rPr lang="en-US" sz="2400" dirty="0"/>
              <a:t> passed by the </a:t>
            </a:r>
            <a:r>
              <a:rPr lang="en-US" sz="2400" b="1" dirty="0"/>
              <a:t>European Union (EU)</a:t>
            </a:r>
            <a:r>
              <a:rPr lang="en-US" sz="2400" dirty="0"/>
              <a:t> in </a:t>
            </a:r>
            <a:r>
              <a:rPr lang="en-US" sz="2400" b="1" dirty="0"/>
              <a:t>2018</a:t>
            </a:r>
            <a:r>
              <a:rPr lang="en-US" sz="2400" dirty="0"/>
              <a:t>, and it’s one of the most important and influential digital regulations in the world.</a:t>
            </a:r>
          </a:p>
        </p:txBody>
      </p:sp>
      <p:sp>
        <p:nvSpPr>
          <p:cNvPr id="7" name="TextBox 6">
            <a:extLst>
              <a:ext uri="{FF2B5EF4-FFF2-40B4-BE49-F238E27FC236}">
                <a16:creationId xmlns:a16="http://schemas.microsoft.com/office/drawing/2014/main" id="{87D10518-50F3-EBDE-50E1-B48B222AD55C}"/>
              </a:ext>
            </a:extLst>
          </p:cNvPr>
          <p:cNvSpPr txBox="1"/>
          <p:nvPr/>
        </p:nvSpPr>
        <p:spPr>
          <a:xfrm>
            <a:off x="347748" y="3576496"/>
            <a:ext cx="11144117" cy="1701043"/>
          </a:xfrm>
          <a:prstGeom prst="rect">
            <a:avLst/>
          </a:prstGeom>
          <a:noFill/>
        </p:spPr>
        <p:txBody>
          <a:bodyPr wrap="square">
            <a:spAutoFit/>
          </a:bodyPr>
          <a:lstStyle/>
          <a:p>
            <a:pPr>
              <a:lnSpc>
                <a:spcPct val="150000"/>
              </a:lnSpc>
              <a:buNone/>
            </a:pPr>
            <a:r>
              <a:rPr lang="en-US" sz="2400" b="1" dirty="0"/>
              <a:t>📜 What GDPR Does:</a:t>
            </a:r>
          </a:p>
          <a:p>
            <a:pPr>
              <a:lnSpc>
                <a:spcPct val="150000"/>
              </a:lnSpc>
            </a:pPr>
            <a:r>
              <a:rPr lang="en-US" sz="2400" dirty="0"/>
              <a:t>It gives individuals more </a:t>
            </a:r>
            <a:r>
              <a:rPr lang="en-US" sz="2400" b="1" dirty="0"/>
              <a:t>control over their personal data</a:t>
            </a:r>
            <a:r>
              <a:rPr lang="en-US" sz="2400" dirty="0"/>
              <a:t>, and sets strict rules for how companies and organizations collect, store, and use that data.</a:t>
            </a:r>
          </a:p>
        </p:txBody>
      </p:sp>
    </p:spTree>
    <p:extLst>
      <p:ext uri="{BB962C8B-B14F-4D97-AF65-F5344CB8AC3E}">
        <p14:creationId xmlns:p14="http://schemas.microsoft.com/office/powerpoint/2010/main" val="224927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3494-96EE-5234-1E3D-A8618EF4E7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6CA8E6-D03D-5E49-81D4-5C6456711F70}"/>
              </a:ext>
            </a:extLst>
          </p:cNvPr>
          <p:cNvSpPr txBox="1"/>
          <p:nvPr/>
        </p:nvSpPr>
        <p:spPr>
          <a:xfrm>
            <a:off x="347748" y="134857"/>
            <a:ext cx="11496504" cy="748988"/>
          </a:xfrm>
          <a:prstGeom prst="rect">
            <a:avLst/>
          </a:prstGeom>
          <a:noFill/>
        </p:spPr>
        <p:txBody>
          <a:bodyPr wrap="square">
            <a:spAutoFit/>
          </a:bodyPr>
          <a:lstStyle/>
          <a:p>
            <a:r>
              <a:rPr lang="en-US" altLang="zh-CN" sz="4267" dirty="0"/>
              <a:t>Side</a:t>
            </a:r>
            <a:r>
              <a:rPr lang="zh-CN" altLang="en-US" sz="4267" dirty="0"/>
              <a:t> </a:t>
            </a:r>
            <a:r>
              <a:rPr lang="en-US" altLang="zh-CN" sz="4267" dirty="0"/>
              <a:t>Note</a:t>
            </a:r>
            <a:r>
              <a:rPr lang="zh-CN" altLang="en-US" sz="4267" dirty="0"/>
              <a:t> </a:t>
            </a:r>
            <a:r>
              <a:rPr lang="en-US" altLang="zh-CN" sz="4267" dirty="0"/>
              <a:t>on</a:t>
            </a:r>
            <a:r>
              <a:rPr lang="zh-CN" altLang="en-US" sz="4267" dirty="0"/>
              <a:t> </a:t>
            </a:r>
            <a:r>
              <a:rPr lang="en-US" sz="4267" dirty="0"/>
              <a:t>General Data Protection Regulation</a:t>
            </a:r>
            <a:endParaRPr lang="en-US" sz="4267" dirty="0">
              <a:latin typeface="Calibri"/>
              <a:cs typeface="Calibri"/>
            </a:endParaRPr>
          </a:p>
        </p:txBody>
      </p:sp>
      <p:sp>
        <p:nvSpPr>
          <p:cNvPr id="5" name="TextBox 4">
            <a:extLst>
              <a:ext uri="{FF2B5EF4-FFF2-40B4-BE49-F238E27FC236}">
                <a16:creationId xmlns:a16="http://schemas.microsoft.com/office/drawing/2014/main" id="{FCBC4581-0372-8AD3-93C1-B54B0F1510CC}"/>
              </a:ext>
            </a:extLst>
          </p:cNvPr>
          <p:cNvSpPr txBox="1"/>
          <p:nvPr/>
        </p:nvSpPr>
        <p:spPr>
          <a:xfrm>
            <a:off x="440601" y="1057725"/>
            <a:ext cx="11751399" cy="3917034"/>
          </a:xfrm>
          <a:prstGeom prst="rect">
            <a:avLst/>
          </a:prstGeom>
          <a:noFill/>
        </p:spPr>
        <p:txBody>
          <a:bodyPr wrap="square">
            <a:spAutoFit/>
          </a:bodyPr>
          <a:lstStyle/>
          <a:p>
            <a:pPr>
              <a:lnSpc>
                <a:spcPct val="150000"/>
              </a:lnSpc>
              <a:buNone/>
            </a:pPr>
            <a:r>
              <a:rPr lang="en-US" sz="2400" b="1" dirty="0"/>
              <a:t>🧾 Key Rights under GDPR:</a:t>
            </a:r>
          </a:p>
          <a:p>
            <a:pPr>
              <a:lnSpc>
                <a:spcPct val="150000"/>
              </a:lnSpc>
              <a:buFont typeface="Arial" panose="020B0604020202020204" pitchFamily="34" charset="0"/>
              <a:buChar char="•"/>
            </a:pPr>
            <a:r>
              <a:rPr lang="en-US" sz="2400" b="1" dirty="0"/>
              <a:t>📌 Consent</a:t>
            </a:r>
            <a:r>
              <a:rPr lang="en-US" sz="2400" dirty="0"/>
              <a:t>: Companies must ask before collecting personal data</a:t>
            </a:r>
          </a:p>
          <a:p>
            <a:pPr>
              <a:lnSpc>
                <a:spcPct val="150000"/>
              </a:lnSpc>
              <a:buFont typeface="Arial" panose="020B0604020202020204" pitchFamily="34" charset="0"/>
              <a:buChar char="•"/>
            </a:pPr>
            <a:r>
              <a:rPr lang="en-US" sz="2400" b="1" dirty="0"/>
              <a:t>🔍 Right to know</a:t>
            </a:r>
            <a:r>
              <a:rPr lang="en-US" sz="2400" dirty="0"/>
              <a:t>: You can ask what data a company holds about you</a:t>
            </a:r>
          </a:p>
          <a:p>
            <a:pPr>
              <a:lnSpc>
                <a:spcPct val="150000"/>
              </a:lnSpc>
              <a:buFont typeface="Arial" panose="020B0604020202020204" pitchFamily="34" charset="0"/>
              <a:buChar char="•"/>
            </a:pPr>
            <a:r>
              <a:rPr lang="en-US" sz="2400" b="1" dirty="0"/>
              <a:t>🗑️ Right to be forgotten</a:t>
            </a:r>
            <a:r>
              <a:rPr lang="en-US" sz="2400" dirty="0"/>
              <a:t>: You can request your data be deleted</a:t>
            </a:r>
          </a:p>
          <a:p>
            <a:pPr>
              <a:lnSpc>
                <a:spcPct val="150000"/>
              </a:lnSpc>
              <a:buFont typeface="Arial" panose="020B0604020202020204" pitchFamily="34" charset="0"/>
              <a:buChar char="•"/>
            </a:pPr>
            <a:r>
              <a:rPr lang="en-US" sz="2400" b="1" dirty="0"/>
              <a:t>🔐 Data protection</a:t>
            </a:r>
            <a:r>
              <a:rPr lang="en-US" sz="2400" dirty="0"/>
              <a:t>: Companies must keep your data secure</a:t>
            </a:r>
          </a:p>
          <a:p>
            <a:pPr>
              <a:lnSpc>
                <a:spcPct val="150000"/>
              </a:lnSpc>
              <a:buFont typeface="Arial" panose="020B0604020202020204" pitchFamily="34" charset="0"/>
              <a:buChar char="•"/>
            </a:pPr>
            <a:r>
              <a:rPr lang="en-US" sz="2400" b="1" dirty="0"/>
              <a:t>🌍 Applies globally</a:t>
            </a:r>
            <a:r>
              <a:rPr lang="en-US" sz="2400" dirty="0"/>
              <a:t>: Even companies outside Europe must follow it </a:t>
            </a:r>
            <a:r>
              <a:rPr lang="en-US" sz="2400" i="1" dirty="0"/>
              <a:t>if they serve EU users</a:t>
            </a:r>
            <a:endParaRPr lang="en-US" sz="2400" dirty="0"/>
          </a:p>
        </p:txBody>
      </p:sp>
    </p:spTree>
    <p:extLst>
      <p:ext uri="{BB962C8B-B14F-4D97-AF65-F5344CB8AC3E}">
        <p14:creationId xmlns:p14="http://schemas.microsoft.com/office/powerpoint/2010/main" val="1023196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4D290-EE5E-9CF6-EBA5-90382AEF31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0F5C9A-DD10-C834-388F-0CFD2E06E146}"/>
              </a:ext>
            </a:extLst>
          </p:cNvPr>
          <p:cNvSpPr txBox="1"/>
          <p:nvPr/>
        </p:nvSpPr>
        <p:spPr>
          <a:xfrm>
            <a:off x="347748" y="134857"/>
            <a:ext cx="11496504" cy="748988"/>
          </a:xfrm>
          <a:prstGeom prst="rect">
            <a:avLst/>
          </a:prstGeom>
          <a:noFill/>
        </p:spPr>
        <p:txBody>
          <a:bodyPr wrap="square">
            <a:spAutoFit/>
          </a:bodyPr>
          <a:lstStyle/>
          <a:p>
            <a:r>
              <a:rPr lang="en-US" altLang="zh-CN" sz="4267" dirty="0"/>
              <a:t>Side</a:t>
            </a:r>
            <a:r>
              <a:rPr lang="zh-CN" altLang="en-US" sz="4267" dirty="0"/>
              <a:t> </a:t>
            </a:r>
            <a:r>
              <a:rPr lang="en-US" altLang="zh-CN" sz="4267" dirty="0"/>
              <a:t>Note</a:t>
            </a:r>
            <a:r>
              <a:rPr lang="zh-CN" altLang="en-US" sz="4267" dirty="0"/>
              <a:t> </a:t>
            </a:r>
            <a:r>
              <a:rPr lang="en-US" altLang="zh-CN" sz="4267" dirty="0"/>
              <a:t>on</a:t>
            </a:r>
            <a:r>
              <a:rPr lang="zh-CN" altLang="en-US" sz="4267" dirty="0"/>
              <a:t> </a:t>
            </a:r>
            <a:r>
              <a:rPr lang="en-US" sz="4267" dirty="0"/>
              <a:t>General Data Protection Regulation</a:t>
            </a:r>
            <a:endParaRPr lang="en-US" sz="4267" dirty="0">
              <a:latin typeface="Calibri"/>
              <a:cs typeface="Calibri"/>
            </a:endParaRPr>
          </a:p>
        </p:txBody>
      </p:sp>
      <p:sp>
        <p:nvSpPr>
          <p:cNvPr id="3" name="TextBox 2">
            <a:extLst>
              <a:ext uri="{FF2B5EF4-FFF2-40B4-BE49-F238E27FC236}">
                <a16:creationId xmlns:a16="http://schemas.microsoft.com/office/drawing/2014/main" id="{611F9016-AFC0-7824-E921-A552EBAB0927}"/>
              </a:ext>
            </a:extLst>
          </p:cNvPr>
          <p:cNvSpPr txBox="1"/>
          <p:nvPr/>
        </p:nvSpPr>
        <p:spPr>
          <a:xfrm>
            <a:off x="347748" y="914556"/>
            <a:ext cx="11496504" cy="3363037"/>
          </a:xfrm>
          <a:prstGeom prst="rect">
            <a:avLst/>
          </a:prstGeom>
          <a:noFill/>
        </p:spPr>
        <p:txBody>
          <a:bodyPr wrap="square">
            <a:spAutoFit/>
          </a:bodyPr>
          <a:lstStyle/>
          <a:p>
            <a:pPr>
              <a:lnSpc>
                <a:spcPct val="150000"/>
              </a:lnSpc>
              <a:buNone/>
            </a:pPr>
            <a:r>
              <a:rPr lang="en-US" sz="2400" b="1" dirty="0"/>
              <a:t>🤖 Why GDPR matters for AI:</a:t>
            </a:r>
          </a:p>
          <a:p>
            <a:pPr>
              <a:lnSpc>
                <a:spcPct val="150000"/>
              </a:lnSpc>
              <a:buFont typeface="Arial" panose="020B0604020202020204" pitchFamily="34" charset="0"/>
              <a:buChar char="•"/>
            </a:pPr>
            <a:r>
              <a:rPr lang="en-US" sz="2400" dirty="0"/>
              <a:t>AI models like LLMs are often trained on huge datasets scraped from the internet</a:t>
            </a:r>
          </a:p>
          <a:p>
            <a:pPr>
              <a:lnSpc>
                <a:spcPct val="150000"/>
              </a:lnSpc>
              <a:buFont typeface="Arial" panose="020B0604020202020204" pitchFamily="34" charset="0"/>
              <a:buChar char="•"/>
            </a:pPr>
            <a:r>
              <a:rPr lang="en-US" sz="2400" dirty="0"/>
              <a:t>GDPR </a:t>
            </a:r>
            <a:r>
              <a:rPr lang="en-US" sz="2400" b="1" dirty="0"/>
              <a:t>limits</a:t>
            </a:r>
            <a:r>
              <a:rPr lang="en-US" sz="2400" dirty="0"/>
              <a:t> how companies can use </a:t>
            </a:r>
            <a:r>
              <a:rPr lang="en-US" sz="2400" b="1" dirty="0"/>
              <a:t>personally identifiable information (PII)</a:t>
            </a:r>
            <a:r>
              <a:rPr lang="en-US" sz="2400" dirty="0"/>
              <a:t> in training</a:t>
            </a:r>
          </a:p>
          <a:p>
            <a:pPr>
              <a:lnSpc>
                <a:spcPct val="150000"/>
              </a:lnSpc>
              <a:buFont typeface="Arial" panose="020B0604020202020204" pitchFamily="34" charset="0"/>
              <a:buChar char="•"/>
            </a:pPr>
            <a:r>
              <a:rPr lang="en-US" sz="2400" dirty="0"/>
              <a:t>It also demands </a:t>
            </a:r>
            <a:r>
              <a:rPr lang="en-US" sz="2400" b="1" dirty="0"/>
              <a:t>transparency</a:t>
            </a:r>
            <a:r>
              <a:rPr lang="en-US" sz="2400" dirty="0"/>
              <a:t>: users have a right to know how their data is being used in AI systems</a:t>
            </a:r>
          </a:p>
        </p:txBody>
      </p:sp>
      <p:sp>
        <p:nvSpPr>
          <p:cNvPr id="7" name="TextBox 6">
            <a:extLst>
              <a:ext uri="{FF2B5EF4-FFF2-40B4-BE49-F238E27FC236}">
                <a16:creationId xmlns:a16="http://schemas.microsoft.com/office/drawing/2014/main" id="{CB67F543-F6FF-702D-947B-44D1997136B0}"/>
              </a:ext>
            </a:extLst>
          </p:cNvPr>
          <p:cNvSpPr txBox="1"/>
          <p:nvPr/>
        </p:nvSpPr>
        <p:spPr>
          <a:xfrm>
            <a:off x="347749" y="4129744"/>
            <a:ext cx="11337257" cy="2255041"/>
          </a:xfrm>
          <a:prstGeom prst="rect">
            <a:avLst/>
          </a:prstGeom>
          <a:noFill/>
        </p:spPr>
        <p:txBody>
          <a:bodyPr wrap="square">
            <a:spAutoFit/>
          </a:bodyPr>
          <a:lstStyle/>
          <a:p>
            <a:pPr>
              <a:lnSpc>
                <a:spcPct val="150000"/>
              </a:lnSpc>
              <a:buNone/>
            </a:pPr>
            <a:r>
              <a:rPr lang="en-US" sz="2400" b="1" dirty="0"/>
              <a:t>🧠 In short:</a:t>
            </a:r>
          </a:p>
          <a:p>
            <a:pPr>
              <a:lnSpc>
                <a:spcPct val="150000"/>
              </a:lnSpc>
            </a:pPr>
            <a:r>
              <a:rPr lang="en-US" sz="2400" b="1" dirty="0"/>
              <a:t>GDPR is the EU’s way of saying: “Hey, your personal data is </a:t>
            </a:r>
            <a:r>
              <a:rPr lang="en-US" sz="2400" b="1" i="1" dirty="0"/>
              <a:t>your</a:t>
            </a:r>
            <a:r>
              <a:rPr lang="en-US" sz="2400" b="1" dirty="0"/>
              <a:t> business.”</a:t>
            </a:r>
            <a:br>
              <a:rPr lang="en-US" sz="2400" dirty="0"/>
            </a:br>
            <a:r>
              <a:rPr lang="en-US" sz="2400" dirty="0"/>
              <a:t>Any AI model that might use or expose personal info needs to comply with these rules — or face big fines.</a:t>
            </a:r>
          </a:p>
        </p:txBody>
      </p:sp>
    </p:spTree>
    <p:extLst>
      <p:ext uri="{BB962C8B-B14F-4D97-AF65-F5344CB8AC3E}">
        <p14:creationId xmlns:p14="http://schemas.microsoft.com/office/powerpoint/2010/main" val="190885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F77B-F520-CC70-B759-D8AB34304F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FBC6FE1-7459-13DE-48BB-9AF7192614D9}"/>
              </a:ext>
            </a:extLst>
          </p:cNvPr>
          <p:cNvSpPr txBox="1"/>
          <p:nvPr/>
        </p:nvSpPr>
        <p:spPr>
          <a:xfrm>
            <a:off x="347748" y="134857"/>
            <a:ext cx="11496504" cy="748988"/>
          </a:xfrm>
          <a:prstGeom prst="rect">
            <a:avLst/>
          </a:prstGeom>
          <a:noFill/>
        </p:spPr>
        <p:txBody>
          <a:bodyPr wrap="square">
            <a:spAutoFit/>
          </a:bodyPr>
          <a:lstStyle/>
          <a:p>
            <a:r>
              <a:rPr lang="en-US" sz="4267" dirty="0"/>
              <a:t>Deployment Challenges in Today’s World</a:t>
            </a:r>
            <a:endParaRPr lang="en-US" sz="4267" dirty="0">
              <a:latin typeface="Calibri"/>
              <a:cs typeface="Calibri"/>
            </a:endParaRPr>
          </a:p>
        </p:txBody>
      </p:sp>
      <p:sp>
        <p:nvSpPr>
          <p:cNvPr id="5" name="TextBox 4">
            <a:extLst>
              <a:ext uri="{FF2B5EF4-FFF2-40B4-BE49-F238E27FC236}">
                <a16:creationId xmlns:a16="http://schemas.microsoft.com/office/drawing/2014/main" id="{E1EFD574-CF8E-96AA-DA7E-83B00D7594F5}"/>
              </a:ext>
            </a:extLst>
          </p:cNvPr>
          <p:cNvSpPr txBox="1"/>
          <p:nvPr/>
        </p:nvSpPr>
        <p:spPr>
          <a:xfrm>
            <a:off x="452672" y="1033583"/>
            <a:ext cx="11739328" cy="4473084"/>
          </a:xfrm>
          <a:prstGeom prst="rect">
            <a:avLst/>
          </a:prstGeom>
          <a:noFill/>
        </p:spPr>
        <p:txBody>
          <a:bodyPr wrap="square">
            <a:spAutoFit/>
          </a:bodyPr>
          <a:lstStyle/>
          <a:p>
            <a:pPr>
              <a:lnSpc>
                <a:spcPct val="150000"/>
              </a:lnSpc>
              <a:buNone/>
            </a:pPr>
            <a:r>
              <a:rPr lang="en-US" sz="2400" b="1" dirty="0"/>
              <a:t>☣️ Bias and Toxicity</a:t>
            </a:r>
          </a:p>
          <a:p>
            <a:pPr>
              <a:lnSpc>
                <a:spcPct val="150000"/>
              </a:lnSpc>
              <a:buFont typeface="Arial" panose="020B0604020202020204" pitchFamily="34" charset="0"/>
              <a:buChar char="•"/>
            </a:pPr>
            <a:r>
              <a:rPr lang="en-US" sz="2400" dirty="0"/>
              <a:t>AI may replicate </a:t>
            </a:r>
            <a:r>
              <a:rPr lang="en-US" sz="2400" b="1" dirty="0"/>
              <a:t>harmful stereotypes</a:t>
            </a:r>
            <a:r>
              <a:rPr lang="en-US" sz="2400" dirty="0"/>
              <a:t> from training data</a:t>
            </a:r>
            <a:br>
              <a:rPr lang="en-US" sz="2400" dirty="0"/>
            </a:br>
            <a:r>
              <a:rPr lang="en-US" sz="2400" dirty="0"/>
              <a:t>→ e.g., sexist or racist completions from biased inputs</a:t>
            </a:r>
          </a:p>
          <a:p>
            <a:pPr>
              <a:lnSpc>
                <a:spcPct val="150000"/>
              </a:lnSpc>
              <a:buFont typeface="Arial" panose="020B0604020202020204" pitchFamily="34" charset="0"/>
              <a:buChar char="•"/>
            </a:pPr>
            <a:r>
              <a:rPr lang="en-US" sz="2400" dirty="0"/>
              <a:t>⚠️ Example: Microsoft’s </a:t>
            </a:r>
            <a:r>
              <a:rPr lang="en-US" sz="2400" b="1" dirty="0"/>
              <a:t>Tay</a:t>
            </a:r>
            <a:r>
              <a:rPr lang="en-US" sz="2400" dirty="0"/>
              <a:t> chatbot </a:t>
            </a:r>
            <a:r>
              <a:rPr lang="en-US" altLang="zh-CN" sz="2400" dirty="0"/>
              <a:t>(in</a:t>
            </a:r>
            <a:r>
              <a:rPr lang="zh-CN" altLang="en-US" sz="2400" dirty="0"/>
              <a:t> </a:t>
            </a:r>
            <a:r>
              <a:rPr lang="en-US" altLang="zh-CN" sz="2400" dirty="0"/>
              <a:t>2016)</a:t>
            </a:r>
            <a:r>
              <a:rPr lang="zh-CN" altLang="en-US" sz="2400" dirty="0"/>
              <a:t> </a:t>
            </a:r>
            <a:r>
              <a:rPr lang="en-US" sz="2400" dirty="0"/>
              <a:t>became toxic within 16 hours</a:t>
            </a:r>
            <a:r>
              <a:rPr lang="zh-CN" altLang="en-US" sz="2400" dirty="0"/>
              <a:t> </a:t>
            </a:r>
            <a:r>
              <a:rPr lang="en-US" altLang="zh-CN" sz="2400" dirty="0"/>
              <a:t>on</a:t>
            </a:r>
            <a:r>
              <a:rPr lang="zh-CN" altLang="en-US" sz="2400" dirty="0"/>
              <a:t> </a:t>
            </a:r>
            <a:r>
              <a:rPr lang="en-US" altLang="zh-CN" sz="2400" dirty="0"/>
              <a:t>Twitter</a:t>
            </a:r>
            <a:endParaRPr lang="en-US" sz="2400" dirty="0"/>
          </a:p>
          <a:p>
            <a:pPr>
              <a:lnSpc>
                <a:spcPct val="150000"/>
              </a:lnSpc>
              <a:buFont typeface="Arial" panose="020B0604020202020204" pitchFamily="34" charset="0"/>
              <a:buChar char="•"/>
            </a:pPr>
            <a:r>
              <a:rPr lang="en-US" sz="2400" dirty="0"/>
              <a:t>Modern LLMs use:</a:t>
            </a:r>
          </a:p>
          <a:p>
            <a:pPr marL="990575" lvl="1" indent="-380990">
              <a:lnSpc>
                <a:spcPct val="150000"/>
              </a:lnSpc>
              <a:buFont typeface="Arial" panose="020B0604020202020204" pitchFamily="34" charset="0"/>
              <a:buChar char="•"/>
            </a:pPr>
            <a:r>
              <a:rPr lang="en-US" sz="2400" dirty="0"/>
              <a:t>⚙️ </a:t>
            </a:r>
            <a:r>
              <a:rPr lang="en-US" sz="2400" b="1" dirty="0"/>
              <a:t>Toxicity reduction</a:t>
            </a:r>
            <a:r>
              <a:rPr lang="en-US" sz="2400" dirty="0"/>
              <a:t> fine-tuning</a:t>
            </a:r>
          </a:p>
          <a:p>
            <a:pPr marL="990575" lvl="1" indent="-380990">
              <a:lnSpc>
                <a:spcPct val="150000"/>
              </a:lnSpc>
              <a:buFont typeface="Arial" panose="020B0604020202020204" pitchFamily="34" charset="0"/>
              <a:buChar char="•"/>
            </a:pPr>
            <a:r>
              <a:rPr lang="en-US" sz="2400" dirty="0"/>
              <a:t>🎯 Fairness benchmarks</a:t>
            </a:r>
          </a:p>
          <a:p>
            <a:pPr marL="990575" lvl="1" indent="-380990">
              <a:lnSpc>
                <a:spcPct val="150000"/>
              </a:lnSpc>
              <a:buFont typeface="Arial" panose="020B0604020202020204" pitchFamily="34" charset="0"/>
              <a:buChar char="•"/>
            </a:pPr>
            <a:r>
              <a:rPr lang="en-US" sz="2400" dirty="0"/>
              <a:t>🌐 Context-aware conditioning</a:t>
            </a:r>
          </a:p>
        </p:txBody>
      </p:sp>
    </p:spTree>
    <p:extLst>
      <p:ext uri="{BB962C8B-B14F-4D97-AF65-F5344CB8AC3E}">
        <p14:creationId xmlns:p14="http://schemas.microsoft.com/office/powerpoint/2010/main" val="1147133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3E599-A839-EC27-79B7-C7F275297A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EFA303-8D34-9F1F-C2C0-A8786186690D}"/>
              </a:ext>
            </a:extLst>
          </p:cNvPr>
          <p:cNvSpPr txBox="1"/>
          <p:nvPr/>
        </p:nvSpPr>
        <p:spPr>
          <a:xfrm>
            <a:off x="1406174" y="1821647"/>
            <a:ext cx="10331519" cy="6330451"/>
          </a:xfrm>
          <a:prstGeom prst="rect">
            <a:avLst/>
          </a:prstGeom>
          <a:noFill/>
        </p:spPr>
        <p:txBody>
          <a:bodyPr wrap="square" rtlCol="0">
            <a:spAutoFit/>
          </a:bodyPr>
          <a:lstStyle/>
          <a:p>
            <a:pPr marL="609585" indent="-609585">
              <a:buFont typeface="Arial" panose="020B0604020202020204" pitchFamily="34" charset="0"/>
              <a:buChar char="•"/>
            </a:pPr>
            <a:r>
              <a:rPr lang="en-US" sz="4267" dirty="0"/>
              <a:t>Project</a:t>
            </a:r>
            <a:r>
              <a:rPr lang="zh-CN" altLang="en-US" sz="4267" dirty="0"/>
              <a:t> </a:t>
            </a:r>
            <a:r>
              <a:rPr lang="en-US" altLang="zh-CN" sz="4267" dirty="0"/>
              <a:t>group</a:t>
            </a:r>
            <a:r>
              <a:rPr lang="zh-CN" altLang="en-US" sz="4267" dirty="0"/>
              <a:t> </a:t>
            </a:r>
            <a:r>
              <a:rPr lang="en-US" altLang="zh-CN" sz="4267" dirty="0"/>
              <a:t>discussions</a:t>
            </a:r>
            <a:r>
              <a:rPr lang="zh-CN" altLang="en-US" sz="4267" dirty="0"/>
              <a:t> </a:t>
            </a:r>
            <a:endParaRPr lang="en-US" altLang="zh-CN" sz="4267" dirty="0"/>
          </a:p>
          <a:p>
            <a:pPr marL="1219170" lvl="1" indent="-609585">
              <a:buFont typeface="Arial" panose="020B0604020202020204" pitchFamily="34" charset="0"/>
              <a:buChar char="•"/>
            </a:pPr>
            <a:r>
              <a:rPr lang="en-US" altLang="zh-CN" sz="4267" dirty="0"/>
              <a:t>LLM</a:t>
            </a:r>
            <a:r>
              <a:rPr lang="zh-CN" altLang="en-US" sz="4267" dirty="0"/>
              <a:t> </a:t>
            </a:r>
            <a:r>
              <a:rPr lang="en-US" altLang="zh-CN" sz="4267" dirty="0"/>
              <a:t>fine</a:t>
            </a:r>
            <a:r>
              <a:rPr lang="zh-CN" altLang="en-US" sz="4267" dirty="0"/>
              <a:t> </a:t>
            </a:r>
            <a:r>
              <a:rPr lang="en-US" altLang="zh-CN" sz="4267" dirty="0"/>
              <a:t>tuning</a:t>
            </a:r>
          </a:p>
          <a:p>
            <a:pPr marL="1219170" lvl="1" indent="-609585">
              <a:buFont typeface="Arial" panose="020B0604020202020204" pitchFamily="34" charset="0"/>
              <a:buChar char="•"/>
            </a:pPr>
            <a:r>
              <a:rPr lang="en-US" altLang="zh-CN" sz="4267" dirty="0"/>
              <a:t>LLM</a:t>
            </a:r>
            <a:r>
              <a:rPr lang="zh-CN" altLang="en-US" sz="4267" dirty="0"/>
              <a:t> </a:t>
            </a:r>
            <a:r>
              <a:rPr lang="en-US" altLang="zh-CN" sz="4267" dirty="0"/>
              <a:t>multi-agent</a:t>
            </a:r>
            <a:r>
              <a:rPr lang="zh-CN" altLang="en-US" sz="4267" dirty="0"/>
              <a:t> </a:t>
            </a:r>
            <a:r>
              <a:rPr lang="en-US" altLang="zh-CN" sz="4267" dirty="0"/>
              <a:t>system</a:t>
            </a:r>
            <a:r>
              <a:rPr lang="zh-CN" altLang="en-US" sz="4267" dirty="0"/>
              <a:t> </a:t>
            </a:r>
            <a:r>
              <a:rPr lang="en-US" altLang="zh-CN" sz="4267" dirty="0"/>
              <a:t>modeling</a:t>
            </a:r>
          </a:p>
          <a:p>
            <a:pPr marL="1219170" lvl="1" indent="-609585">
              <a:buFont typeface="Arial" panose="020B0604020202020204" pitchFamily="34" charset="0"/>
              <a:buChar char="•"/>
            </a:pPr>
            <a:r>
              <a:rPr lang="en-US" altLang="zh-CN" sz="4267" dirty="0"/>
              <a:t>LLM-related</a:t>
            </a:r>
            <a:r>
              <a:rPr lang="zh-CN" altLang="en-US" sz="4267" dirty="0"/>
              <a:t> </a:t>
            </a:r>
            <a:r>
              <a:rPr lang="en-US" altLang="zh-CN" sz="4267" dirty="0"/>
              <a:t>surveying</a:t>
            </a:r>
          </a:p>
          <a:p>
            <a:pPr marL="1219170" lvl="1" indent="-609585">
              <a:buFont typeface="Arial" panose="020B0604020202020204" pitchFamily="34" charset="0"/>
              <a:buChar char="•"/>
            </a:pPr>
            <a:r>
              <a:rPr lang="en-US" altLang="zh-CN" sz="4267" dirty="0"/>
              <a:t>NLP</a:t>
            </a:r>
            <a:r>
              <a:rPr lang="zh-CN" altLang="en-US" sz="4267" dirty="0"/>
              <a:t> </a:t>
            </a:r>
            <a:r>
              <a:rPr lang="en-US" altLang="zh-CN" sz="4267" dirty="0"/>
              <a:t>related</a:t>
            </a:r>
            <a:r>
              <a:rPr lang="zh-CN" altLang="en-US" sz="4267" dirty="0"/>
              <a:t> </a:t>
            </a:r>
            <a:r>
              <a:rPr lang="en-US" altLang="zh-CN" sz="4267" dirty="0"/>
              <a:t>data</a:t>
            </a:r>
            <a:r>
              <a:rPr lang="zh-CN" altLang="en-US" sz="4267" dirty="0"/>
              <a:t> </a:t>
            </a:r>
            <a:r>
              <a:rPr lang="en-US" altLang="zh-CN" sz="4267" dirty="0"/>
              <a:t>mining</a:t>
            </a:r>
          </a:p>
          <a:p>
            <a:pPr marL="1219170" lvl="1" indent="-609585">
              <a:buFont typeface="Arial" panose="020B0604020202020204" pitchFamily="34" charset="0"/>
              <a:buChar char="•"/>
            </a:pPr>
            <a:endParaRPr lang="en-US" altLang="zh-CN" sz="4267" dirty="0"/>
          </a:p>
          <a:p>
            <a:pPr marL="1219170" lvl="1" indent="-609585">
              <a:buFont typeface="Arial" panose="020B0604020202020204" pitchFamily="34" charset="0"/>
              <a:buChar char="•"/>
            </a:pPr>
            <a:endParaRPr lang="en-US" sz="4267" dirty="0"/>
          </a:p>
          <a:p>
            <a:pPr marL="609585" indent="-609585">
              <a:buFont typeface="Arial" panose="020B0604020202020204" pitchFamily="34" charset="0"/>
              <a:buChar char="•"/>
            </a:pPr>
            <a:endParaRPr lang="en-US" sz="4267" dirty="0"/>
          </a:p>
          <a:p>
            <a:endParaRPr lang="en-US" sz="3200" dirty="0"/>
          </a:p>
          <a:p>
            <a:endParaRPr lang="en-US" sz="3200" dirty="0"/>
          </a:p>
        </p:txBody>
      </p:sp>
    </p:spTree>
    <p:extLst>
      <p:ext uri="{BB962C8B-B14F-4D97-AF65-F5344CB8AC3E}">
        <p14:creationId xmlns:p14="http://schemas.microsoft.com/office/powerpoint/2010/main" val="191843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C8C4-EF52-4B68-CD61-F49C5B7B2B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84FA94-09E8-7152-EB74-0611E030ED5E}"/>
              </a:ext>
            </a:extLst>
          </p:cNvPr>
          <p:cNvSpPr txBox="1"/>
          <p:nvPr/>
        </p:nvSpPr>
        <p:spPr>
          <a:xfrm>
            <a:off x="0" y="326798"/>
            <a:ext cx="12197587" cy="1733680"/>
          </a:xfrm>
          <a:prstGeom prst="rect">
            <a:avLst/>
          </a:prstGeom>
          <a:noFill/>
        </p:spPr>
        <p:txBody>
          <a:bodyPr wrap="square" rtlCol="0">
            <a:spAutoFit/>
          </a:bodyPr>
          <a:lstStyle/>
          <a:p>
            <a:r>
              <a:rPr lang="en-US" altLang="zh-CN" sz="5333" dirty="0">
                <a:sym typeface="+mn-ea"/>
              </a:rPr>
              <a:t>Logistics</a:t>
            </a:r>
          </a:p>
          <a:p>
            <a:endParaRPr lang="en-US" altLang="zh-CN" sz="5333" dirty="0">
              <a:sym typeface="+mn-ea"/>
            </a:endParaRPr>
          </a:p>
        </p:txBody>
      </p:sp>
      <p:sp>
        <p:nvSpPr>
          <p:cNvPr id="5" name="TextBox 4">
            <a:extLst>
              <a:ext uri="{FF2B5EF4-FFF2-40B4-BE49-F238E27FC236}">
                <a16:creationId xmlns:a16="http://schemas.microsoft.com/office/drawing/2014/main" id="{84D7360E-5F92-C135-AA37-36A6DC66B607}"/>
              </a:ext>
            </a:extLst>
          </p:cNvPr>
          <p:cNvSpPr txBox="1"/>
          <p:nvPr/>
        </p:nvSpPr>
        <p:spPr>
          <a:xfrm>
            <a:off x="0" y="999879"/>
            <a:ext cx="12737654" cy="6494085"/>
          </a:xfrm>
          <a:prstGeom prst="rect">
            <a:avLst/>
          </a:prstGeom>
          <a:noFill/>
        </p:spPr>
        <p:txBody>
          <a:bodyPr wrap="none" rtlCol="0">
            <a:spAutoFit/>
          </a:bodyPr>
          <a:lstStyle/>
          <a:p>
            <a:pPr marL="990575" lvl="1" indent="-380990">
              <a:buFont typeface="Arial" panose="020B0604020202020204" pitchFamily="34" charset="0"/>
              <a:buChar char="•"/>
            </a:pPr>
            <a:endParaRPr lang="en-US" altLang="zh-CN" sz="3200" dirty="0"/>
          </a:p>
          <a:p>
            <a:pPr marL="380990" indent="-380990">
              <a:buFont typeface="Arial" panose="020B0604020202020204" pitchFamily="34" charset="0"/>
              <a:buChar char="•"/>
            </a:pPr>
            <a:r>
              <a:rPr lang="en-US" altLang="zh-CN" sz="3200" dirty="0"/>
              <a:t>Weekly</a:t>
            </a:r>
            <a:r>
              <a:rPr lang="zh-CN" altLang="en-US" sz="3200" dirty="0"/>
              <a:t> </a:t>
            </a:r>
            <a:r>
              <a:rPr lang="en-US" altLang="zh-CN" sz="3200" dirty="0"/>
              <a:t>report</a:t>
            </a:r>
          </a:p>
          <a:p>
            <a:pPr marL="990575" lvl="1" indent="-380990">
              <a:buFont typeface="Arial" panose="020B0604020202020204" pitchFamily="34" charset="0"/>
              <a:buChar char="•"/>
            </a:pPr>
            <a:r>
              <a:rPr lang="en-US" altLang="zh-CN" sz="3200" dirty="0"/>
              <a:t>Remaining</a:t>
            </a:r>
            <a:r>
              <a:rPr lang="zh-CN" altLang="en-US" sz="3200" dirty="0"/>
              <a:t> </a:t>
            </a:r>
            <a:r>
              <a:rPr lang="en-US" altLang="zh-CN" sz="3200" dirty="0"/>
              <a:t>2,</a:t>
            </a:r>
            <a:r>
              <a:rPr lang="zh-CN" altLang="en-US" sz="3200" dirty="0"/>
              <a:t> </a:t>
            </a:r>
            <a:r>
              <a:rPr lang="en-US" altLang="zh-CN" sz="3200" dirty="0"/>
              <a:t>due</a:t>
            </a:r>
            <a:r>
              <a:rPr lang="zh-CN" altLang="en-US" sz="3200" dirty="0"/>
              <a:t> </a:t>
            </a:r>
            <a:r>
              <a:rPr lang="en-US" altLang="zh-CN" sz="3200" dirty="0"/>
              <a:t>at</a:t>
            </a:r>
            <a:r>
              <a:rPr lang="zh-CN" altLang="en-US" sz="3200" dirty="0"/>
              <a:t> </a:t>
            </a:r>
            <a:r>
              <a:rPr lang="en-US" altLang="zh-CN" sz="3200" dirty="0"/>
              <a:t>Apr</a:t>
            </a:r>
            <a:r>
              <a:rPr lang="zh-CN" altLang="en-US" sz="3200" dirty="0"/>
              <a:t> </a:t>
            </a:r>
            <a:r>
              <a:rPr lang="en-US" altLang="zh-CN" sz="3200" dirty="0"/>
              <a:t>14</a:t>
            </a:r>
            <a:r>
              <a:rPr lang="en-US" altLang="zh-CN" sz="3200" baseline="30000" dirty="0"/>
              <a:t>th</a:t>
            </a:r>
            <a:r>
              <a:rPr lang="en-US" altLang="zh-CN" sz="3200" dirty="0"/>
              <a:t>,</a:t>
            </a:r>
            <a:r>
              <a:rPr lang="zh-CN" altLang="en-US" sz="3200" dirty="0"/>
              <a:t> </a:t>
            </a:r>
            <a:r>
              <a:rPr lang="en-US" altLang="zh-CN" sz="3200" dirty="0"/>
              <a:t>and</a:t>
            </a:r>
            <a:r>
              <a:rPr lang="zh-CN" altLang="en-US" sz="3200" dirty="0"/>
              <a:t> </a:t>
            </a:r>
            <a:r>
              <a:rPr lang="en-US" altLang="zh-CN" sz="3200" dirty="0"/>
              <a:t>21</a:t>
            </a:r>
            <a:r>
              <a:rPr lang="en-US" altLang="zh-CN" sz="3200" baseline="30000" dirty="0"/>
              <a:t>th</a:t>
            </a:r>
          </a:p>
          <a:p>
            <a:pPr marL="990575" lvl="1" indent="-380990">
              <a:buFont typeface="Arial" panose="020B0604020202020204" pitchFamily="34" charset="0"/>
              <a:buChar char="•"/>
            </a:pPr>
            <a:r>
              <a:rPr lang="en-US" altLang="zh-CN" sz="3200" dirty="0"/>
              <a:t>Measured</a:t>
            </a:r>
            <a:r>
              <a:rPr lang="zh-CN" altLang="en-US" sz="3200" dirty="0"/>
              <a:t> </a:t>
            </a:r>
            <a:r>
              <a:rPr lang="en-US" altLang="zh-CN" sz="3200" dirty="0"/>
              <a:t>by</a:t>
            </a:r>
            <a:r>
              <a:rPr lang="zh-CN" altLang="en-US" sz="3200" dirty="0"/>
              <a:t> </a:t>
            </a:r>
            <a:r>
              <a:rPr lang="en-US" altLang="zh-CN" sz="3200" dirty="0"/>
              <a:t>your</a:t>
            </a:r>
            <a:r>
              <a:rPr lang="zh-CN" altLang="en-US" sz="3200" dirty="0"/>
              <a:t> </a:t>
            </a:r>
            <a:r>
              <a:rPr lang="en-US" altLang="zh-CN" sz="3200" dirty="0"/>
              <a:t>effort</a:t>
            </a:r>
            <a:r>
              <a:rPr lang="zh-CN" altLang="en-US" sz="3200" dirty="0"/>
              <a:t> </a:t>
            </a:r>
            <a:r>
              <a:rPr lang="en-US" altLang="zh-CN" sz="3200" dirty="0"/>
              <a:t>of</a:t>
            </a:r>
            <a:r>
              <a:rPr lang="zh-CN" altLang="en-US" sz="3200" dirty="0"/>
              <a:t> </a:t>
            </a:r>
            <a:r>
              <a:rPr lang="en-US" altLang="zh-CN" sz="3200" dirty="0"/>
              <a:t>the</a:t>
            </a:r>
            <a:r>
              <a:rPr lang="zh-CN" altLang="en-US" sz="3200" dirty="0"/>
              <a:t> </a:t>
            </a:r>
            <a:r>
              <a:rPr lang="en-US" altLang="zh-CN" sz="3200" dirty="0"/>
              <a:t>week</a:t>
            </a:r>
          </a:p>
          <a:p>
            <a:pPr marL="990575" lvl="1" indent="-380990">
              <a:buFont typeface="Arial" panose="020B0604020202020204" pitchFamily="34" charset="0"/>
              <a:buChar char="•"/>
            </a:pPr>
            <a:r>
              <a:rPr lang="en-US" altLang="zh-CN" sz="3200" dirty="0"/>
              <a:t>Structured</a:t>
            </a:r>
            <a:r>
              <a:rPr lang="zh-CN" altLang="en-US" sz="3200" dirty="0"/>
              <a:t> </a:t>
            </a:r>
            <a:r>
              <a:rPr lang="en-US" altLang="zh-CN" sz="3200" dirty="0"/>
              <a:t>by</a:t>
            </a:r>
            <a:r>
              <a:rPr lang="zh-CN" altLang="en-US" sz="3200" dirty="0"/>
              <a:t> </a:t>
            </a:r>
            <a:endParaRPr lang="en-US" altLang="zh-CN" sz="3200" dirty="0"/>
          </a:p>
          <a:p>
            <a:pPr marL="1600160" lvl="2" indent="-380990">
              <a:buFont typeface="Arial" panose="020B0604020202020204" pitchFamily="34" charset="0"/>
              <a:buChar char="•"/>
            </a:pPr>
            <a:r>
              <a:rPr lang="en-US" altLang="zh-CN" sz="3200" dirty="0"/>
              <a:t>What</a:t>
            </a:r>
            <a:r>
              <a:rPr lang="zh-CN" altLang="en-US" sz="3200" dirty="0"/>
              <a:t> </a:t>
            </a:r>
            <a:r>
              <a:rPr lang="en-US" altLang="zh-CN" sz="3200" dirty="0"/>
              <a:t>you</a:t>
            </a:r>
            <a:r>
              <a:rPr lang="zh-CN" altLang="en-US" sz="3200" dirty="0"/>
              <a:t> </a:t>
            </a:r>
            <a:r>
              <a:rPr lang="en-US" altLang="zh-CN" sz="3200" dirty="0"/>
              <a:t>planned</a:t>
            </a:r>
            <a:r>
              <a:rPr lang="zh-CN" altLang="en-US" sz="3200" dirty="0"/>
              <a:t> </a:t>
            </a:r>
            <a:r>
              <a:rPr lang="en-US" altLang="zh-CN" sz="3200" dirty="0"/>
              <a:t>to</a:t>
            </a:r>
            <a:r>
              <a:rPr lang="zh-CN" altLang="en-US" sz="3200" dirty="0"/>
              <a:t> </a:t>
            </a:r>
            <a:r>
              <a:rPr lang="en-US" altLang="zh-CN" sz="3200" dirty="0"/>
              <a:t>do</a:t>
            </a:r>
            <a:r>
              <a:rPr lang="zh-CN" altLang="en-US" sz="3200" dirty="0"/>
              <a:t> </a:t>
            </a:r>
            <a:r>
              <a:rPr lang="en-US" altLang="zh-CN" sz="3200" dirty="0"/>
              <a:t>last</a:t>
            </a:r>
            <a:r>
              <a:rPr lang="zh-CN" altLang="en-US" sz="3200" dirty="0"/>
              <a:t> </a:t>
            </a:r>
            <a:r>
              <a:rPr lang="en-US" altLang="zh-CN" sz="3200" dirty="0"/>
              <a:t>week</a:t>
            </a:r>
          </a:p>
          <a:p>
            <a:pPr marL="1600160" lvl="2" indent="-380990">
              <a:buFont typeface="Arial" panose="020B0604020202020204" pitchFamily="34" charset="0"/>
              <a:buChar char="•"/>
            </a:pPr>
            <a:r>
              <a:rPr lang="zh-CN" altLang="en-US" sz="3200" dirty="0"/>
              <a:t> </a:t>
            </a:r>
            <a:r>
              <a:rPr lang="en-US" altLang="zh-CN" sz="3200" dirty="0"/>
              <a:t>What</a:t>
            </a:r>
            <a:r>
              <a:rPr lang="zh-CN" altLang="en-US" sz="3200" dirty="0"/>
              <a:t> </a:t>
            </a:r>
            <a:r>
              <a:rPr lang="en-US" altLang="zh-CN" sz="3200" dirty="0"/>
              <a:t>you</a:t>
            </a:r>
            <a:r>
              <a:rPr lang="zh-CN" altLang="en-US" sz="3200" dirty="0"/>
              <a:t> </a:t>
            </a:r>
            <a:r>
              <a:rPr lang="en-US" altLang="zh-CN" sz="3200" dirty="0"/>
              <a:t>did</a:t>
            </a:r>
          </a:p>
          <a:p>
            <a:pPr marL="2209745" lvl="3" indent="-380990">
              <a:buFont typeface="Arial" panose="020B0604020202020204" pitchFamily="34" charset="0"/>
              <a:buChar char="•"/>
            </a:pPr>
            <a:r>
              <a:rPr lang="en-US" altLang="zh-CN" sz="3200" dirty="0"/>
              <a:t>What</a:t>
            </a:r>
            <a:r>
              <a:rPr lang="zh-CN" altLang="en-US" sz="3200" dirty="0"/>
              <a:t> </a:t>
            </a:r>
            <a:r>
              <a:rPr lang="en-US" altLang="zh-CN" sz="3200" dirty="0"/>
              <a:t>worked</a:t>
            </a:r>
          </a:p>
          <a:p>
            <a:pPr marL="2209745" lvl="3" indent="-380990">
              <a:buFont typeface="Arial" panose="020B0604020202020204" pitchFamily="34" charset="0"/>
              <a:buChar char="•"/>
            </a:pPr>
            <a:r>
              <a:rPr lang="en-US" altLang="zh-CN" sz="3200" dirty="0"/>
              <a:t>What</a:t>
            </a:r>
            <a:r>
              <a:rPr lang="zh-CN" altLang="en-US" sz="3200" dirty="0"/>
              <a:t> </a:t>
            </a:r>
            <a:r>
              <a:rPr lang="en-US" altLang="zh-CN" sz="3200" dirty="0"/>
              <a:t>didn’t</a:t>
            </a:r>
            <a:r>
              <a:rPr lang="zh-CN" altLang="en-US" sz="3200" dirty="0"/>
              <a:t> </a:t>
            </a:r>
            <a:r>
              <a:rPr lang="en-US" altLang="zh-CN" sz="3200" dirty="0"/>
              <a:t>work</a:t>
            </a:r>
            <a:r>
              <a:rPr lang="zh-CN" altLang="en-US" sz="3200" dirty="0"/>
              <a:t> </a:t>
            </a:r>
            <a:r>
              <a:rPr lang="en-US" altLang="zh-CN" sz="3200" dirty="0"/>
              <a:t>and</a:t>
            </a:r>
            <a:r>
              <a:rPr lang="zh-CN" altLang="en-US" sz="3200" dirty="0"/>
              <a:t> </a:t>
            </a:r>
            <a:r>
              <a:rPr lang="en-US" altLang="zh-CN" sz="3200" dirty="0"/>
              <a:t>your</a:t>
            </a:r>
            <a:r>
              <a:rPr lang="zh-CN" altLang="en-US" sz="3200" dirty="0"/>
              <a:t> </a:t>
            </a:r>
            <a:r>
              <a:rPr lang="en-US" altLang="zh-CN" sz="3200" dirty="0"/>
              <a:t>reflections</a:t>
            </a:r>
            <a:r>
              <a:rPr lang="zh-CN" altLang="en-US" sz="3200" dirty="0"/>
              <a:t> </a:t>
            </a:r>
            <a:r>
              <a:rPr lang="en-US" altLang="zh-CN" sz="3200" dirty="0"/>
              <a:t>of</a:t>
            </a:r>
            <a:r>
              <a:rPr lang="zh-CN" altLang="en-US" sz="3200" dirty="0"/>
              <a:t> </a:t>
            </a:r>
            <a:r>
              <a:rPr lang="en-US" altLang="zh-CN" sz="3200" dirty="0"/>
              <a:t>possible</a:t>
            </a:r>
            <a:r>
              <a:rPr lang="zh-CN" altLang="en-US" sz="3200" dirty="0"/>
              <a:t> </a:t>
            </a:r>
            <a:r>
              <a:rPr lang="en-US" altLang="zh-CN" sz="3200" dirty="0"/>
              <a:t>solutions</a:t>
            </a:r>
          </a:p>
          <a:p>
            <a:pPr marL="1600160" lvl="2" indent="-380990">
              <a:buFont typeface="Arial" panose="020B0604020202020204" pitchFamily="34" charset="0"/>
              <a:buChar char="•"/>
            </a:pPr>
            <a:r>
              <a:rPr lang="zh-CN" altLang="en-US" sz="3200" dirty="0"/>
              <a:t> </a:t>
            </a:r>
            <a:r>
              <a:rPr lang="en-US" altLang="zh-CN" sz="3200" dirty="0"/>
              <a:t>What</a:t>
            </a:r>
            <a:r>
              <a:rPr lang="zh-CN" altLang="en-US" sz="3200" dirty="0"/>
              <a:t> </a:t>
            </a:r>
            <a:r>
              <a:rPr lang="en-US" altLang="zh-CN" sz="3200" dirty="0"/>
              <a:t>you</a:t>
            </a:r>
            <a:r>
              <a:rPr lang="zh-CN" altLang="en-US" sz="3200" dirty="0"/>
              <a:t> </a:t>
            </a:r>
            <a:r>
              <a:rPr lang="en-US" altLang="zh-CN" sz="3200" dirty="0"/>
              <a:t>plan</a:t>
            </a:r>
            <a:r>
              <a:rPr lang="zh-CN" altLang="en-US" sz="3200" dirty="0"/>
              <a:t> </a:t>
            </a:r>
            <a:r>
              <a:rPr lang="en-US" altLang="zh-CN" sz="3200" dirty="0"/>
              <a:t>to</a:t>
            </a:r>
            <a:r>
              <a:rPr lang="zh-CN" altLang="en-US" sz="3200" dirty="0"/>
              <a:t> </a:t>
            </a:r>
            <a:r>
              <a:rPr lang="en-US" altLang="zh-CN" sz="3200" dirty="0"/>
              <a:t>do</a:t>
            </a:r>
            <a:r>
              <a:rPr lang="zh-CN" altLang="en-US" sz="3200" dirty="0"/>
              <a:t> </a:t>
            </a:r>
            <a:r>
              <a:rPr lang="en-US" altLang="zh-CN" sz="3200" dirty="0"/>
              <a:t>next</a:t>
            </a:r>
            <a:r>
              <a:rPr lang="zh-CN" altLang="en-US" sz="3200" dirty="0"/>
              <a:t> </a:t>
            </a:r>
            <a:r>
              <a:rPr lang="en-US" altLang="zh-CN" sz="3200" dirty="0"/>
              <a:t>week</a:t>
            </a:r>
          </a:p>
          <a:p>
            <a:pPr marL="1600160" lvl="2" indent="-380990">
              <a:buFont typeface="Arial" panose="020B0604020202020204" pitchFamily="34" charset="0"/>
              <a:buChar char="•"/>
            </a:pPr>
            <a:endParaRPr lang="en-US" altLang="zh-CN" sz="3200" dirty="0"/>
          </a:p>
          <a:p>
            <a:pPr lvl="1"/>
            <a:r>
              <a:rPr lang="zh-CN" altLang="en-US" sz="3200" dirty="0"/>
              <a:t>  </a:t>
            </a:r>
            <a:endParaRPr lang="en-US" altLang="zh-CN" sz="3200" dirty="0"/>
          </a:p>
          <a:p>
            <a:pPr marL="380990" indent="-380990">
              <a:buFont typeface="Arial" panose="020B0604020202020204" pitchFamily="34" charset="0"/>
              <a:buChar char="•"/>
            </a:pPr>
            <a:endParaRPr lang="en-US" sz="3200" dirty="0"/>
          </a:p>
        </p:txBody>
      </p:sp>
    </p:spTree>
    <p:extLst>
      <p:ext uri="{BB962C8B-B14F-4D97-AF65-F5344CB8AC3E}">
        <p14:creationId xmlns:p14="http://schemas.microsoft.com/office/powerpoint/2010/main" val="3890442340"/>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9CB85-2C1A-D276-8605-B08445557C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851E00-8B9C-78DB-4540-18F768FD3EFE}"/>
              </a:ext>
            </a:extLst>
          </p:cNvPr>
          <p:cNvSpPr txBox="1"/>
          <p:nvPr/>
        </p:nvSpPr>
        <p:spPr>
          <a:xfrm>
            <a:off x="930241" y="228238"/>
            <a:ext cx="10331519" cy="10515058"/>
          </a:xfrm>
          <a:prstGeom prst="rect">
            <a:avLst/>
          </a:prstGeom>
          <a:noFill/>
        </p:spPr>
        <p:txBody>
          <a:bodyPr wrap="square" rtlCol="0">
            <a:spAutoFit/>
          </a:bodyPr>
          <a:lstStyle/>
          <a:p>
            <a:pPr marL="609585" indent="-609585">
              <a:buFont typeface="Arial" panose="020B0604020202020204" pitchFamily="34" charset="0"/>
              <a:buChar char="•"/>
            </a:pPr>
            <a:r>
              <a:rPr lang="en-US" sz="4267" dirty="0"/>
              <a:t>Project</a:t>
            </a:r>
            <a:r>
              <a:rPr lang="zh-CN" altLang="en-US" sz="4267" dirty="0"/>
              <a:t> </a:t>
            </a:r>
            <a:r>
              <a:rPr lang="en-US" altLang="zh-CN" sz="4267" dirty="0"/>
              <a:t>group</a:t>
            </a:r>
            <a:r>
              <a:rPr lang="zh-CN" altLang="en-US" sz="4267" dirty="0"/>
              <a:t> </a:t>
            </a:r>
            <a:r>
              <a:rPr lang="en-US" altLang="zh-CN" sz="4267" dirty="0"/>
              <a:t>discussions</a:t>
            </a:r>
            <a:r>
              <a:rPr lang="zh-CN" altLang="en-US" sz="4267" dirty="0"/>
              <a:t> </a:t>
            </a:r>
            <a:r>
              <a:rPr lang="en-US" altLang="zh-CN" sz="4267" dirty="0"/>
              <a:t>(30min)</a:t>
            </a:r>
          </a:p>
          <a:p>
            <a:pPr marL="1219170" lvl="1" indent="-609585">
              <a:buFont typeface="Arial" panose="020B0604020202020204" pitchFamily="34" charset="0"/>
              <a:buChar char="•"/>
            </a:pPr>
            <a:r>
              <a:rPr lang="en-US" altLang="zh-CN" sz="3733" dirty="0"/>
              <a:t>Everyone</a:t>
            </a:r>
            <a:r>
              <a:rPr lang="zh-CN" altLang="en-US" sz="3733" dirty="0"/>
              <a:t> </a:t>
            </a:r>
            <a:r>
              <a:rPr lang="en-US" altLang="zh-CN" sz="3733" dirty="0"/>
              <a:t>introduces</a:t>
            </a:r>
            <a:r>
              <a:rPr lang="zh-CN" altLang="en-US" sz="3733" dirty="0"/>
              <a:t> </a:t>
            </a:r>
            <a:r>
              <a:rPr lang="en-US" altLang="zh-CN" sz="3733" dirty="0"/>
              <a:t>to</a:t>
            </a:r>
            <a:r>
              <a:rPr lang="zh-CN" altLang="en-US" sz="3733" dirty="0"/>
              <a:t> </a:t>
            </a:r>
            <a:r>
              <a:rPr lang="en-US" altLang="zh-CN" sz="3733" dirty="0"/>
              <a:t>your</a:t>
            </a:r>
            <a:r>
              <a:rPr lang="zh-CN" altLang="en-US" sz="3733" dirty="0"/>
              <a:t> </a:t>
            </a:r>
            <a:r>
              <a:rPr lang="en-US" altLang="zh-CN" sz="3733" dirty="0"/>
              <a:t>group</a:t>
            </a:r>
            <a:r>
              <a:rPr lang="zh-CN" altLang="en-US" sz="3733" dirty="0"/>
              <a:t> </a:t>
            </a:r>
            <a:r>
              <a:rPr lang="en-US" altLang="zh-CN" sz="3733" dirty="0"/>
              <a:t>member</a:t>
            </a:r>
            <a:r>
              <a:rPr lang="zh-CN" altLang="en-US" sz="3733" dirty="0"/>
              <a:t> </a:t>
            </a:r>
            <a:r>
              <a:rPr lang="en-US" altLang="zh-CN" sz="3733" dirty="0"/>
              <a:t>your</a:t>
            </a:r>
            <a:r>
              <a:rPr lang="zh-CN" altLang="en-US" sz="3733" dirty="0"/>
              <a:t> </a:t>
            </a:r>
            <a:r>
              <a:rPr lang="en-US" altLang="zh-CN" sz="3733" dirty="0"/>
              <a:t>project</a:t>
            </a:r>
            <a:r>
              <a:rPr lang="zh-CN" altLang="en-US" sz="3733" dirty="0"/>
              <a:t> </a:t>
            </a:r>
            <a:r>
              <a:rPr lang="en-US" altLang="zh-CN" sz="3733" dirty="0"/>
              <a:t>(30s)</a:t>
            </a:r>
          </a:p>
          <a:p>
            <a:pPr lvl="1"/>
            <a:endParaRPr lang="en-US" altLang="zh-CN" sz="3733" dirty="0"/>
          </a:p>
          <a:p>
            <a:pPr marL="1219170" lvl="1" indent="-609585">
              <a:buFont typeface="Arial" panose="020B0604020202020204" pitchFamily="34" charset="0"/>
              <a:buChar char="•"/>
            </a:pPr>
            <a:r>
              <a:rPr lang="en-US" altLang="zh-CN" sz="3733" dirty="0"/>
              <a:t>Everyone</a:t>
            </a:r>
            <a:r>
              <a:rPr lang="zh-CN" altLang="en-US" sz="3733" dirty="0"/>
              <a:t> </a:t>
            </a:r>
            <a:r>
              <a:rPr lang="en-US" altLang="zh-CN" sz="3733" dirty="0"/>
              <a:t>shares</a:t>
            </a:r>
            <a:r>
              <a:rPr lang="zh-CN" altLang="en-US" sz="3733" dirty="0"/>
              <a:t> </a:t>
            </a:r>
            <a:r>
              <a:rPr lang="en-US" altLang="zh-CN" sz="3733" dirty="0"/>
              <a:t>the</a:t>
            </a:r>
            <a:r>
              <a:rPr lang="zh-CN" altLang="en-US" sz="3733" dirty="0"/>
              <a:t> </a:t>
            </a:r>
            <a:r>
              <a:rPr lang="en-US" altLang="zh-CN" sz="3733" dirty="0"/>
              <a:t>current</a:t>
            </a:r>
            <a:r>
              <a:rPr lang="zh-CN" altLang="en-US" sz="3733" dirty="0"/>
              <a:t> </a:t>
            </a:r>
            <a:r>
              <a:rPr lang="en-US" altLang="zh-CN" sz="3733" dirty="0"/>
              <a:t>status</a:t>
            </a:r>
            <a:r>
              <a:rPr lang="zh-CN" altLang="en-US" sz="3733" dirty="0"/>
              <a:t> </a:t>
            </a:r>
            <a:r>
              <a:rPr lang="en-US" altLang="zh-CN" sz="3733" dirty="0"/>
              <a:t>of</a:t>
            </a:r>
            <a:r>
              <a:rPr lang="zh-CN" altLang="en-US" sz="3733" dirty="0"/>
              <a:t> </a:t>
            </a:r>
            <a:r>
              <a:rPr lang="en-US" altLang="zh-CN" sz="3733" dirty="0"/>
              <a:t>the</a:t>
            </a:r>
            <a:r>
              <a:rPr lang="zh-CN" altLang="en-US" sz="3733" dirty="0"/>
              <a:t> </a:t>
            </a:r>
            <a:r>
              <a:rPr lang="en-US" altLang="zh-CN" sz="3733" dirty="0"/>
              <a:t>project,</a:t>
            </a:r>
            <a:r>
              <a:rPr lang="zh-CN" altLang="en-US" sz="3733" dirty="0"/>
              <a:t> </a:t>
            </a:r>
            <a:r>
              <a:rPr lang="en-US" altLang="zh-CN" sz="3733" dirty="0"/>
              <a:t>especially</a:t>
            </a:r>
            <a:r>
              <a:rPr lang="zh-CN" altLang="en-US" sz="3733" dirty="0"/>
              <a:t> </a:t>
            </a:r>
            <a:r>
              <a:rPr lang="en-US" altLang="zh-CN" sz="3733" dirty="0"/>
              <a:t>difficulties</a:t>
            </a:r>
            <a:r>
              <a:rPr lang="zh-CN" altLang="en-US" sz="3733" dirty="0"/>
              <a:t> </a:t>
            </a:r>
            <a:r>
              <a:rPr lang="en-US" altLang="zh-CN" sz="3733" dirty="0"/>
              <a:t>(1min-3min)</a:t>
            </a:r>
          </a:p>
          <a:p>
            <a:pPr lvl="1"/>
            <a:endParaRPr lang="en-US" altLang="zh-CN" sz="3733" dirty="0"/>
          </a:p>
          <a:p>
            <a:pPr marL="1219170" lvl="1" indent="-609585">
              <a:buFont typeface="Arial" panose="020B0604020202020204" pitchFamily="34" charset="0"/>
              <a:buChar char="•"/>
            </a:pPr>
            <a:r>
              <a:rPr lang="en-US" altLang="zh-CN" sz="3733" dirty="0"/>
              <a:t>Group</a:t>
            </a:r>
            <a:r>
              <a:rPr lang="zh-CN" altLang="en-US" sz="3733" dirty="0"/>
              <a:t> </a:t>
            </a:r>
            <a:r>
              <a:rPr lang="en-US" altLang="zh-CN" sz="3733" dirty="0"/>
              <a:t>discussion</a:t>
            </a:r>
            <a:r>
              <a:rPr lang="zh-CN" altLang="en-US" sz="3733" dirty="0"/>
              <a:t> </a:t>
            </a:r>
            <a:r>
              <a:rPr lang="en-US" altLang="zh-CN" sz="3733" dirty="0"/>
              <a:t>of</a:t>
            </a:r>
            <a:r>
              <a:rPr lang="zh-CN" altLang="en-US" sz="3733" dirty="0"/>
              <a:t> </a:t>
            </a:r>
            <a:r>
              <a:rPr lang="en-US" altLang="zh-CN" sz="3733" dirty="0"/>
              <a:t>tech</a:t>
            </a:r>
            <a:r>
              <a:rPr lang="zh-CN" altLang="en-US" sz="3733" dirty="0"/>
              <a:t> </a:t>
            </a:r>
            <a:r>
              <a:rPr lang="en-US" altLang="zh-CN" sz="3733" dirty="0"/>
              <a:t>difficulties.</a:t>
            </a:r>
          </a:p>
          <a:p>
            <a:pPr lvl="1"/>
            <a:endParaRPr lang="en-US" altLang="zh-CN" sz="3733" dirty="0"/>
          </a:p>
          <a:p>
            <a:pPr marL="1219170" lvl="1" indent="-609585">
              <a:buFont typeface="Arial" panose="020B0604020202020204" pitchFamily="34" charset="0"/>
              <a:buChar char="•"/>
            </a:pPr>
            <a:r>
              <a:rPr lang="en-US" altLang="zh-CN" sz="3733" dirty="0"/>
              <a:t>Summary</a:t>
            </a:r>
            <a:r>
              <a:rPr lang="zh-CN" altLang="en-US" sz="3733" dirty="0"/>
              <a:t> </a:t>
            </a:r>
            <a:r>
              <a:rPr lang="en-US" altLang="zh-CN" sz="3733" dirty="0"/>
              <a:t>of</a:t>
            </a:r>
            <a:r>
              <a:rPr lang="zh-CN" altLang="en-US" sz="3733" dirty="0"/>
              <a:t> </a:t>
            </a:r>
            <a:r>
              <a:rPr lang="en-US" altLang="zh-CN" sz="3733" dirty="0"/>
              <a:t>your</a:t>
            </a:r>
            <a:r>
              <a:rPr lang="zh-CN" altLang="en-US" sz="3733" dirty="0"/>
              <a:t> </a:t>
            </a:r>
            <a:r>
              <a:rPr lang="en-US" altLang="zh-CN" sz="3733" dirty="0"/>
              <a:t>findings/resolved</a:t>
            </a:r>
            <a:r>
              <a:rPr lang="zh-CN" altLang="en-US" sz="3733" dirty="0"/>
              <a:t> </a:t>
            </a:r>
            <a:r>
              <a:rPr lang="en-US" altLang="zh-CN" sz="3733" dirty="0"/>
              <a:t>problems</a:t>
            </a:r>
            <a:r>
              <a:rPr lang="zh-CN" altLang="en-US" sz="3733" dirty="0"/>
              <a:t> </a:t>
            </a:r>
            <a:r>
              <a:rPr lang="en-US" altLang="zh-CN" sz="3733" dirty="0"/>
              <a:t>as</a:t>
            </a:r>
            <a:r>
              <a:rPr lang="zh-CN" altLang="en-US" sz="3733" dirty="0"/>
              <a:t> </a:t>
            </a:r>
            <a:r>
              <a:rPr lang="en-US" altLang="zh-CN" sz="3733" dirty="0"/>
              <a:t>a</a:t>
            </a:r>
            <a:r>
              <a:rPr lang="zh-CN" altLang="en-US" sz="3733" dirty="0"/>
              <a:t> </a:t>
            </a:r>
            <a:r>
              <a:rPr lang="en-US" altLang="zh-CN" sz="3733" dirty="0"/>
              <a:t>group</a:t>
            </a:r>
            <a:r>
              <a:rPr lang="zh-CN" altLang="en-US" sz="3733" dirty="0"/>
              <a:t> </a:t>
            </a:r>
            <a:r>
              <a:rPr lang="en-US" altLang="zh-CN" sz="3733" dirty="0"/>
              <a:t>and</a:t>
            </a:r>
            <a:r>
              <a:rPr lang="zh-CN" altLang="en-US" sz="3733" dirty="0"/>
              <a:t> </a:t>
            </a:r>
            <a:r>
              <a:rPr lang="en-US" altLang="zh-CN" sz="3733" dirty="0"/>
              <a:t>share</a:t>
            </a:r>
            <a:r>
              <a:rPr lang="zh-CN" altLang="en-US" sz="3733" dirty="0"/>
              <a:t> </a:t>
            </a:r>
            <a:r>
              <a:rPr lang="en-US" altLang="zh-CN" sz="3733" dirty="0"/>
              <a:t>with</a:t>
            </a:r>
            <a:r>
              <a:rPr lang="zh-CN" altLang="en-US" sz="3733" dirty="0"/>
              <a:t> </a:t>
            </a:r>
            <a:r>
              <a:rPr lang="en-US" altLang="zh-CN" sz="3733" dirty="0"/>
              <a:t>the</a:t>
            </a:r>
            <a:r>
              <a:rPr lang="zh-CN" altLang="en-US" sz="3733" dirty="0"/>
              <a:t> </a:t>
            </a:r>
            <a:r>
              <a:rPr lang="en-US" altLang="zh-CN" sz="3733" dirty="0"/>
              <a:t>class</a:t>
            </a:r>
            <a:r>
              <a:rPr lang="zh-CN" altLang="en-US" sz="3733" dirty="0"/>
              <a:t> </a:t>
            </a:r>
            <a:endParaRPr lang="en-US" altLang="zh-CN" sz="3733" dirty="0"/>
          </a:p>
          <a:p>
            <a:pPr marL="1219170" lvl="1" indent="-609585">
              <a:buFont typeface="Arial" panose="020B0604020202020204" pitchFamily="34" charset="0"/>
              <a:buChar char="•"/>
            </a:pPr>
            <a:endParaRPr lang="en-US" altLang="zh-CN" sz="3733" dirty="0"/>
          </a:p>
          <a:p>
            <a:pPr marL="1219170" lvl="1" indent="-609585">
              <a:buFont typeface="Arial" panose="020B0604020202020204" pitchFamily="34" charset="0"/>
              <a:buChar char="•"/>
            </a:pPr>
            <a:endParaRPr lang="en-US" altLang="zh-CN" sz="3733" dirty="0"/>
          </a:p>
          <a:p>
            <a:pPr marL="1219170" lvl="1" indent="-609585">
              <a:buFont typeface="Arial" panose="020B0604020202020204" pitchFamily="34" charset="0"/>
              <a:buChar char="•"/>
            </a:pPr>
            <a:endParaRPr lang="en-US" sz="4267" dirty="0"/>
          </a:p>
          <a:p>
            <a:pPr marL="609585" indent="-609585">
              <a:buFont typeface="Arial" panose="020B0604020202020204" pitchFamily="34" charset="0"/>
              <a:buChar char="•"/>
            </a:pPr>
            <a:endParaRPr lang="en-US" sz="4267" dirty="0"/>
          </a:p>
          <a:p>
            <a:endParaRPr lang="en-US" sz="3200" dirty="0"/>
          </a:p>
          <a:p>
            <a:endParaRPr lang="en-US" sz="3200" dirty="0"/>
          </a:p>
        </p:txBody>
      </p:sp>
    </p:spTree>
    <p:extLst>
      <p:ext uri="{BB962C8B-B14F-4D97-AF65-F5344CB8AC3E}">
        <p14:creationId xmlns:p14="http://schemas.microsoft.com/office/powerpoint/2010/main" val="1127549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C3B0-872D-BC2D-A6CA-C75D8BA14B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3F85DB-70BF-9501-4F43-12DA7D41A815}"/>
              </a:ext>
            </a:extLst>
          </p:cNvPr>
          <p:cNvSpPr txBox="1"/>
          <p:nvPr/>
        </p:nvSpPr>
        <p:spPr>
          <a:xfrm>
            <a:off x="730182" y="819730"/>
            <a:ext cx="10331519" cy="4360489"/>
          </a:xfrm>
          <a:prstGeom prst="rect">
            <a:avLst/>
          </a:prstGeom>
          <a:noFill/>
        </p:spPr>
        <p:txBody>
          <a:bodyPr wrap="square" rtlCol="0">
            <a:spAutoFit/>
          </a:bodyPr>
          <a:lstStyle/>
          <a:p>
            <a:pPr marL="609585" indent="-609585">
              <a:buFont typeface="Arial" panose="020B0604020202020204" pitchFamily="34" charset="0"/>
              <a:buChar char="•"/>
            </a:pPr>
            <a:endParaRPr lang="en-US" sz="4267" dirty="0"/>
          </a:p>
          <a:p>
            <a:pPr marL="609585" indent="-609585">
              <a:buFont typeface="Arial" panose="020B0604020202020204" pitchFamily="34" charset="0"/>
              <a:buChar char="•"/>
            </a:pPr>
            <a:endParaRPr lang="en-US" sz="4267" dirty="0"/>
          </a:p>
          <a:p>
            <a:pPr marL="609585" indent="-609585">
              <a:buFont typeface="Arial" panose="020B0604020202020204" pitchFamily="34" charset="0"/>
              <a:buChar char="•"/>
            </a:pPr>
            <a:r>
              <a:rPr lang="en-US" altLang="zh-CN" sz="4267" dirty="0"/>
              <a:t>Project</a:t>
            </a:r>
            <a:r>
              <a:rPr lang="zh-CN" altLang="en-US" sz="4267" dirty="0"/>
              <a:t> </a:t>
            </a:r>
            <a:r>
              <a:rPr lang="en-US" altLang="zh-CN" sz="4267" dirty="0"/>
              <a:t>1-1</a:t>
            </a:r>
            <a:r>
              <a:rPr lang="zh-CN" altLang="en-US" sz="4267" dirty="0"/>
              <a:t> </a:t>
            </a:r>
            <a:r>
              <a:rPr lang="en-US" altLang="zh-CN" sz="4267" dirty="0"/>
              <a:t>discussions</a:t>
            </a:r>
            <a:r>
              <a:rPr lang="zh-CN" altLang="en-US" sz="4267" dirty="0"/>
              <a:t> </a:t>
            </a:r>
            <a:endParaRPr lang="en-US" altLang="zh-CN" sz="4267" dirty="0"/>
          </a:p>
          <a:p>
            <a:r>
              <a:rPr lang="en-US" altLang="zh-CN" sz="4267" dirty="0"/>
              <a:t>	(to</a:t>
            </a:r>
            <a:r>
              <a:rPr lang="zh-CN" altLang="en-US" sz="4267" dirty="0"/>
              <a:t> </a:t>
            </a:r>
            <a:r>
              <a:rPr lang="en-US" altLang="zh-CN" sz="4267" dirty="0"/>
              <a:t>be</a:t>
            </a:r>
            <a:r>
              <a:rPr lang="zh-CN" altLang="en-US" sz="4267" dirty="0"/>
              <a:t> </a:t>
            </a:r>
            <a:r>
              <a:rPr lang="en-US" altLang="zh-CN" sz="4267" dirty="0"/>
              <a:t>scheduled</a:t>
            </a:r>
            <a:r>
              <a:rPr lang="zh-CN" altLang="en-US" sz="4267" dirty="0"/>
              <a:t> </a:t>
            </a:r>
            <a:r>
              <a:rPr lang="en-US" altLang="zh-CN" sz="4267" dirty="0"/>
              <a:t>on</a:t>
            </a:r>
            <a:r>
              <a:rPr lang="zh-CN" altLang="en-US" sz="4267" dirty="0"/>
              <a:t> </a:t>
            </a:r>
            <a:r>
              <a:rPr lang="en-US" altLang="zh-CN" sz="4267" dirty="0"/>
              <a:t>Fri-Tue)</a:t>
            </a:r>
          </a:p>
          <a:p>
            <a:r>
              <a:rPr lang="en-US" altLang="zh-CN" sz="4267" dirty="0"/>
              <a:t>	</a:t>
            </a:r>
            <a:endParaRPr lang="en-US" altLang="zh-CN" sz="3200" dirty="0"/>
          </a:p>
          <a:p>
            <a:endParaRPr lang="en-US" sz="3200" dirty="0"/>
          </a:p>
          <a:p>
            <a:endParaRPr lang="en-US" sz="3200" dirty="0"/>
          </a:p>
        </p:txBody>
      </p:sp>
    </p:spTree>
    <p:extLst>
      <p:ext uri="{BB962C8B-B14F-4D97-AF65-F5344CB8AC3E}">
        <p14:creationId xmlns:p14="http://schemas.microsoft.com/office/powerpoint/2010/main" val="627259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3884480" y="2721116"/>
            <a:ext cx="379302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-1</a:t>
            </a:r>
          </a:p>
          <a:p>
            <a:endParaRPr lang="en-US" sz="4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8734122" y="59804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3393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rPr>
              <a:t>Paper</a:t>
            </a:r>
            <a:r>
              <a:rPr spc="-120" dirty="0">
                <a:solidFill>
                  <a:srgbClr val="000000"/>
                </a:solidFill>
              </a:rPr>
              <a:t> </a:t>
            </a:r>
            <a:r>
              <a:rPr spc="-10" dirty="0">
                <a:solidFill>
                  <a:srgbClr val="000000"/>
                </a:solidFill>
              </a:rPr>
              <a:t>Sharing</a:t>
            </a:r>
          </a:p>
        </p:txBody>
      </p:sp>
      <p:sp>
        <p:nvSpPr>
          <p:cNvPr id="3" name="object 3"/>
          <p:cNvSpPr txBox="1">
            <a:spLocks noGrp="1"/>
          </p:cNvSpPr>
          <p:nvPr>
            <p:ph type="body" idx="1"/>
          </p:nvPr>
        </p:nvSpPr>
        <p:spPr>
          <a:prstGeom prst="rect">
            <a:avLst/>
          </a:prstGeom>
        </p:spPr>
        <p:txBody>
          <a:bodyPr vert="horz" wrap="square" lIns="0" tIns="743228" rIns="0" bIns="0" rtlCol="0">
            <a:spAutoFit/>
          </a:bodyPr>
          <a:lstStyle/>
          <a:p>
            <a:pPr marL="30480" algn="ctr">
              <a:lnSpc>
                <a:spcPct val="100000"/>
              </a:lnSpc>
              <a:spcBef>
                <a:spcPts val="2185"/>
              </a:spcBef>
            </a:pPr>
            <a:r>
              <a:rPr sz="3600" spc="-20" dirty="0">
                <a:solidFill>
                  <a:srgbClr val="0061AE"/>
                </a:solidFill>
              </a:rPr>
              <a:t>Libra-</a:t>
            </a:r>
            <a:r>
              <a:rPr sz="3600" spc="-10" dirty="0">
                <a:solidFill>
                  <a:srgbClr val="0061AE"/>
                </a:solidFill>
              </a:rPr>
              <a:t>Leaderboard:</a:t>
            </a:r>
            <a:endParaRPr sz="3600"/>
          </a:p>
          <a:p>
            <a:pPr marL="41910" marR="5080" algn="ctr">
              <a:lnSpc>
                <a:spcPts val="6500"/>
              </a:lnSpc>
              <a:spcBef>
                <a:spcPts val="290"/>
              </a:spcBef>
            </a:pPr>
            <a:r>
              <a:rPr sz="3600" spc="-25" dirty="0">
                <a:solidFill>
                  <a:srgbClr val="0061AE"/>
                </a:solidFill>
              </a:rPr>
              <a:t>Towards</a:t>
            </a:r>
            <a:r>
              <a:rPr sz="3600" spc="-125" dirty="0">
                <a:solidFill>
                  <a:srgbClr val="0061AE"/>
                </a:solidFill>
              </a:rPr>
              <a:t> </a:t>
            </a:r>
            <a:r>
              <a:rPr sz="3600" dirty="0">
                <a:solidFill>
                  <a:srgbClr val="0061AE"/>
                </a:solidFill>
              </a:rPr>
              <a:t>Responsible</a:t>
            </a:r>
            <a:r>
              <a:rPr sz="3600" spc="-114" dirty="0">
                <a:solidFill>
                  <a:srgbClr val="0061AE"/>
                </a:solidFill>
              </a:rPr>
              <a:t> </a:t>
            </a:r>
            <a:r>
              <a:rPr sz="3600" dirty="0">
                <a:solidFill>
                  <a:srgbClr val="0061AE"/>
                </a:solidFill>
              </a:rPr>
              <a:t>AI</a:t>
            </a:r>
            <a:r>
              <a:rPr sz="3600" spc="-114" dirty="0">
                <a:solidFill>
                  <a:srgbClr val="0061AE"/>
                </a:solidFill>
              </a:rPr>
              <a:t> </a:t>
            </a:r>
            <a:r>
              <a:rPr sz="3600" dirty="0">
                <a:solidFill>
                  <a:srgbClr val="0061AE"/>
                </a:solidFill>
              </a:rPr>
              <a:t>through</a:t>
            </a:r>
            <a:r>
              <a:rPr sz="3600" spc="-120" dirty="0">
                <a:solidFill>
                  <a:srgbClr val="0061AE"/>
                </a:solidFill>
              </a:rPr>
              <a:t> </a:t>
            </a:r>
            <a:r>
              <a:rPr sz="3600" dirty="0">
                <a:solidFill>
                  <a:srgbClr val="0061AE"/>
                </a:solidFill>
              </a:rPr>
              <a:t>a</a:t>
            </a:r>
            <a:r>
              <a:rPr sz="3600" spc="-125" dirty="0">
                <a:solidFill>
                  <a:srgbClr val="0061AE"/>
                </a:solidFill>
              </a:rPr>
              <a:t> </a:t>
            </a:r>
            <a:r>
              <a:rPr sz="3600" spc="-10" dirty="0">
                <a:solidFill>
                  <a:srgbClr val="0061AE"/>
                </a:solidFill>
              </a:rPr>
              <a:t>Balanced </a:t>
            </a:r>
            <a:r>
              <a:rPr sz="3600" dirty="0">
                <a:solidFill>
                  <a:srgbClr val="0061AE"/>
                </a:solidFill>
              </a:rPr>
              <a:t>Leaderboard</a:t>
            </a:r>
            <a:r>
              <a:rPr sz="3600" spc="-90" dirty="0">
                <a:solidFill>
                  <a:srgbClr val="0061AE"/>
                </a:solidFill>
              </a:rPr>
              <a:t> </a:t>
            </a:r>
            <a:r>
              <a:rPr sz="3600" dirty="0">
                <a:solidFill>
                  <a:srgbClr val="0061AE"/>
                </a:solidFill>
              </a:rPr>
              <a:t>of</a:t>
            </a:r>
            <a:r>
              <a:rPr sz="3600" spc="-80" dirty="0">
                <a:solidFill>
                  <a:srgbClr val="0061AE"/>
                </a:solidFill>
              </a:rPr>
              <a:t> </a:t>
            </a:r>
            <a:r>
              <a:rPr sz="3600" dirty="0">
                <a:solidFill>
                  <a:srgbClr val="0061AE"/>
                </a:solidFill>
              </a:rPr>
              <a:t>Safety</a:t>
            </a:r>
            <a:r>
              <a:rPr sz="3600" spc="-85" dirty="0">
                <a:solidFill>
                  <a:srgbClr val="0061AE"/>
                </a:solidFill>
              </a:rPr>
              <a:t> </a:t>
            </a:r>
            <a:r>
              <a:rPr sz="3600" dirty="0">
                <a:solidFill>
                  <a:srgbClr val="0061AE"/>
                </a:solidFill>
              </a:rPr>
              <a:t>and</a:t>
            </a:r>
            <a:r>
              <a:rPr sz="3600" spc="-90" dirty="0">
                <a:solidFill>
                  <a:srgbClr val="0061AE"/>
                </a:solidFill>
              </a:rPr>
              <a:t> </a:t>
            </a:r>
            <a:r>
              <a:rPr sz="3600" spc="-10" dirty="0">
                <a:solidFill>
                  <a:srgbClr val="0061AE"/>
                </a:solidFill>
              </a:rPr>
              <a:t>Capability</a:t>
            </a:r>
            <a:endParaRPr sz="3600"/>
          </a:p>
        </p:txBody>
      </p:sp>
      <p:sp>
        <p:nvSpPr>
          <p:cNvPr id="4" name="object 4"/>
          <p:cNvSpPr txBox="1"/>
          <p:nvPr/>
        </p:nvSpPr>
        <p:spPr>
          <a:xfrm>
            <a:off x="5664200" y="5291835"/>
            <a:ext cx="5931535" cy="1019175"/>
          </a:xfrm>
          <a:prstGeom prst="rect">
            <a:avLst/>
          </a:prstGeom>
        </p:spPr>
        <p:txBody>
          <a:bodyPr vert="horz" wrap="square" lIns="0" tIns="12700" rIns="0" bIns="0" rtlCol="0">
            <a:spAutoFit/>
          </a:bodyPr>
          <a:lstStyle/>
          <a:p>
            <a:pPr marL="1504950" marR="5080" indent="-1492885">
              <a:lnSpc>
                <a:spcPct val="148200"/>
              </a:lnSpc>
              <a:spcBef>
                <a:spcPts val="100"/>
              </a:spcBef>
            </a:pPr>
            <a:r>
              <a:rPr sz="2200" dirty="0">
                <a:latin typeface="Microsoft YaHei"/>
                <a:cs typeface="Microsoft YaHei"/>
              </a:rPr>
              <a:t>Paper</a:t>
            </a:r>
            <a:r>
              <a:rPr sz="2200" spc="-40" dirty="0">
                <a:latin typeface="Microsoft YaHei"/>
                <a:cs typeface="Microsoft YaHei"/>
              </a:rPr>
              <a:t> </a:t>
            </a:r>
            <a:r>
              <a:rPr sz="2200" dirty="0">
                <a:latin typeface="Microsoft YaHei"/>
                <a:cs typeface="Microsoft YaHei"/>
              </a:rPr>
              <a:t>Link:</a:t>
            </a:r>
            <a:r>
              <a:rPr sz="2200" spc="-40" dirty="0">
                <a:latin typeface="Microsoft YaHei"/>
                <a:cs typeface="Microsoft YaHei"/>
              </a:rPr>
              <a:t> </a:t>
            </a:r>
            <a:r>
              <a:rPr sz="2200" u="sng" spc="-10" dirty="0">
                <a:solidFill>
                  <a:srgbClr val="0026E5"/>
                </a:solidFill>
                <a:uFill>
                  <a:solidFill>
                    <a:srgbClr val="0026E5"/>
                  </a:solidFill>
                </a:uFill>
                <a:latin typeface="Microsoft YaHei"/>
                <a:cs typeface="Microsoft YaHei"/>
              </a:rPr>
              <a:t>https://arxiv.org/pdf/2412.18551</a:t>
            </a:r>
            <a:r>
              <a:rPr sz="2200" spc="-10" dirty="0">
                <a:solidFill>
                  <a:srgbClr val="0026E5"/>
                </a:solidFill>
                <a:latin typeface="Microsoft YaHei"/>
                <a:cs typeface="Microsoft YaHei"/>
              </a:rPr>
              <a:t> </a:t>
            </a:r>
            <a:r>
              <a:rPr sz="2200" dirty="0">
                <a:latin typeface="Microsoft YaHei"/>
                <a:cs typeface="Microsoft YaHei"/>
              </a:rPr>
              <a:t>Reporter:</a:t>
            </a:r>
            <a:r>
              <a:rPr sz="2200" spc="-45" dirty="0">
                <a:latin typeface="Microsoft YaHei"/>
                <a:cs typeface="Microsoft YaHei"/>
              </a:rPr>
              <a:t> </a:t>
            </a:r>
            <a:r>
              <a:rPr sz="2200" dirty="0">
                <a:latin typeface="Microsoft YaHei"/>
                <a:cs typeface="Microsoft YaHei"/>
              </a:rPr>
              <a:t>Hu</a:t>
            </a:r>
            <a:r>
              <a:rPr sz="2200" spc="-40" dirty="0">
                <a:latin typeface="Microsoft YaHei"/>
                <a:cs typeface="Microsoft YaHei"/>
              </a:rPr>
              <a:t> </a:t>
            </a:r>
            <a:r>
              <a:rPr sz="2200" dirty="0">
                <a:latin typeface="Microsoft YaHei"/>
                <a:cs typeface="Microsoft YaHei"/>
              </a:rPr>
              <a:t>Jingwei,</a:t>
            </a:r>
            <a:r>
              <a:rPr sz="2200" spc="-40" dirty="0">
                <a:latin typeface="Microsoft YaHei"/>
                <a:cs typeface="Microsoft YaHei"/>
              </a:rPr>
              <a:t> </a:t>
            </a:r>
            <a:r>
              <a:rPr sz="2200" spc="-10" dirty="0">
                <a:latin typeface="Microsoft YaHei"/>
                <a:cs typeface="Microsoft YaHei"/>
              </a:rPr>
              <a:t>224030196</a:t>
            </a:r>
            <a:endParaRPr sz="2200">
              <a:latin typeface="Microsoft YaHei"/>
              <a:cs typeface="Microsoft YaHe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Report</a:t>
            </a:r>
            <a:r>
              <a:rPr spc="-35" dirty="0"/>
              <a:t> </a:t>
            </a:r>
            <a:r>
              <a:rPr spc="-10" dirty="0"/>
              <a:t>Outline</a:t>
            </a:r>
          </a:p>
        </p:txBody>
      </p:sp>
      <p:sp>
        <p:nvSpPr>
          <p:cNvPr id="3" name="object 3"/>
          <p:cNvSpPr txBox="1"/>
          <p:nvPr/>
        </p:nvSpPr>
        <p:spPr>
          <a:xfrm>
            <a:off x="635000" y="1438147"/>
            <a:ext cx="4864735" cy="4597400"/>
          </a:xfrm>
          <a:prstGeom prst="rect">
            <a:avLst/>
          </a:prstGeom>
        </p:spPr>
        <p:txBody>
          <a:bodyPr vert="horz" wrap="square" lIns="0" tIns="12700" rIns="0" bIns="0" rtlCol="0">
            <a:spAutoFit/>
          </a:bodyPr>
          <a:lstStyle/>
          <a:p>
            <a:pPr marL="932815" indent="-920115">
              <a:lnSpc>
                <a:spcPct val="100000"/>
              </a:lnSpc>
              <a:spcBef>
                <a:spcPts val="100"/>
              </a:spcBef>
              <a:buFont typeface="Microsoft YaHei"/>
              <a:buAutoNum type="arabicPeriod"/>
              <a:tabLst>
                <a:tab pos="932815" algn="l"/>
              </a:tabLst>
            </a:pPr>
            <a:r>
              <a:rPr sz="3000" spc="-10" dirty="0">
                <a:latin typeface="Microsoft YaHei"/>
                <a:cs typeface="Microsoft YaHei"/>
              </a:rPr>
              <a:t>Research</a:t>
            </a:r>
            <a:r>
              <a:rPr sz="3000" spc="-155" dirty="0">
                <a:latin typeface="Microsoft YaHei"/>
                <a:cs typeface="Microsoft YaHei"/>
              </a:rPr>
              <a:t> </a:t>
            </a:r>
            <a:r>
              <a:rPr sz="3000" spc="-10" dirty="0">
                <a:latin typeface="Microsoft YaHei"/>
                <a:cs typeface="Microsoft YaHei"/>
              </a:rPr>
              <a:t>Background</a:t>
            </a:r>
            <a:endParaRPr sz="3000">
              <a:latin typeface="Microsoft YaHei"/>
              <a:cs typeface="Microsoft YaHei"/>
            </a:endParaRPr>
          </a:p>
          <a:p>
            <a:pPr>
              <a:lnSpc>
                <a:spcPct val="100000"/>
              </a:lnSpc>
              <a:spcBef>
                <a:spcPts val="1670"/>
              </a:spcBef>
              <a:buFont typeface="Microsoft YaHei"/>
              <a:buAutoNum type="arabicPeriod"/>
            </a:pPr>
            <a:endParaRPr sz="3000">
              <a:latin typeface="Microsoft YaHei"/>
              <a:cs typeface="Microsoft YaHei"/>
            </a:endParaRPr>
          </a:p>
          <a:p>
            <a:pPr marL="932815" indent="-920115">
              <a:lnSpc>
                <a:spcPct val="100000"/>
              </a:lnSpc>
              <a:buFont typeface="Microsoft YaHei"/>
              <a:buAutoNum type="arabicPeriod"/>
              <a:tabLst>
                <a:tab pos="932815" algn="l"/>
              </a:tabLst>
            </a:pPr>
            <a:r>
              <a:rPr sz="3000" spc="-10" dirty="0">
                <a:latin typeface="Microsoft YaHei"/>
                <a:cs typeface="Microsoft YaHei"/>
              </a:rPr>
              <a:t>Libra-Leaderboard</a:t>
            </a:r>
            <a:endParaRPr sz="3000">
              <a:latin typeface="Microsoft YaHei"/>
              <a:cs typeface="Microsoft YaHei"/>
            </a:endParaRPr>
          </a:p>
          <a:p>
            <a:pPr>
              <a:lnSpc>
                <a:spcPct val="100000"/>
              </a:lnSpc>
              <a:spcBef>
                <a:spcPts val="1670"/>
              </a:spcBef>
              <a:buFont typeface="Microsoft YaHei"/>
              <a:buAutoNum type="arabicPeriod"/>
            </a:pPr>
            <a:endParaRPr sz="3000">
              <a:latin typeface="Microsoft YaHei"/>
              <a:cs typeface="Microsoft YaHei"/>
            </a:endParaRPr>
          </a:p>
          <a:p>
            <a:pPr marL="932815" indent="-920115">
              <a:lnSpc>
                <a:spcPct val="100000"/>
              </a:lnSpc>
              <a:buFont typeface="Microsoft YaHei"/>
              <a:buAutoNum type="arabicPeriod"/>
              <a:tabLst>
                <a:tab pos="932815" algn="l"/>
              </a:tabLst>
            </a:pPr>
            <a:r>
              <a:rPr sz="3000" spc="-10" dirty="0">
                <a:latin typeface="Microsoft YaHei"/>
                <a:cs typeface="Microsoft YaHei"/>
              </a:rPr>
              <a:t>Experiments</a:t>
            </a:r>
            <a:endParaRPr sz="3000">
              <a:latin typeface="Microsoft YaHei"/>
              <a:cs typeface="Microsoft YaHei"/>
            </a:endParaRPr>
          </a:p>
          <a:p>
            <a:pPr>
              <a:lnSpc>
                <a:spcPct val="100000"/>
              </a:lnSpc>
              <a:spcBef>
                <a:spcPts val="1670"/>
              </a:spcBef>
              <a:buFont typeface="Microsoft YaHei"/>
              <a:buAutoNum type="arabicPeriod"/>
            </a:pPr>
            <a:endParaRPr sz="3000">
              <a:latin typeface="Microsoft YaHei"/>
              <a:cs typeface="Microsoft YaHei"/>
            </a:endParaRPr>
          </a:p>
          <a:p>
            <a:pPr marL="932815" indent="-920115">
              <a:lnSpc>
                <a:spcPct val="100000"/>
              </a:lnSpc>
              <a:buFont typeface="Microsoft YaHei"/>
              <a:buAutoNum type="arabicPeriod"/>
              <a:tabLst>
                <a:tab pos="932815" algn="l"/>
              </a:tabLst>
            </a:pPr>
            <a:r>
              <a:rPr sz="3000" spc="-10" dirty="0">
                <a:latin typeface="Microsoft YaHei"/>
                <a:cs typeface="Microsoft YaHei"/>
              </a:rPr>
              <a:t>Conclusion</a:t>
            </a:r>
            <a:endParaRPr sz="3000">
              <a:latin typeface="Microsoft YaHei"/>
              <a:cs typeface="Microsoft YaHe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01</a:t>
            </a:r>
            <a:r>
              <a:rPr spc="-90" dirty="0"/>
              <a:t> </a:t>
            </a:r>
            <a:r>
              <a:rPr dirty="0"/>
              <a:t>Research</a:t>
            </a:r>
            <a:r>
              <a:rPr spc="-75" dirty="0"/>
              <a:t> </a:t>
            </a:r>
            <a:r>
              <a:rPr spc="-10" dirty="0"/>
              <a:t>Background</a:t>
            </a:r>
          </a:p>
        </p:txBody>
      </p:sp>
      <p:sp>
        <p:nvSpPr>
          <p:cNvPr id="3" name="object 3"/>
          <p:cNvSpPr txBox="1">
            <a:spLocks noGrp="1"/>
          </p:cNvSpPr>
          <p:nvPr>
            <p:ph type="body" idx="1"/>
          </p:nvPr>
        </p:nvSpPr>
        <p:spPr>
          <a:prstGeom prst="rect">
            <a:avLst/>
          </a:prstGeom>
        </p:spPr>
        <p:txBody>
          <a:bodyPr vert="horz" wrap="square" lIns="0" tIns="215900" rIns="0" bIns="0" rtlCol="0">
            <a:spAutoFit/>
          </a:bodyPr>
          <a:lstStyle/>
          <a:p>
            <a:pPr marL="342265" marR="1059180" indent="-342265" algn="r">
              <a:lnSpc>
                <a:spcPct val="100000"/>
              </a:lnSpc>
              <a:spcBef>
                <a:spcPts val="1700"/>
              </a:spcBef>
              <a:buFont typeface="Arial MT"/>
              <a:buChar char="•"/>
              <a:tabLst>
                <a:tab pos="342265" algn="l"/>
              </a:tabLst>
            </a:pPr>
            <a:r>
              <a:rPr dirty="0"/>
              <a:t>Challenges</a:t>
            </a:r>
            <a:r>
              <a:rPr spc="-90" dirty="0"/>
              <a:t> </a:t>
            </a:r>
            <a:r>
              <a:rPr dirty="0"/>
              <a:t>of</a:t>
            </a:r>
            <a:r>
              <a:rPr spc="-95" dirty="0"/>
              <a:t> </a:t>
            </a:r>
            <a:r>
              <a:rPr dirty="0"/>
              <a:t>Existing</a:t>
            </a:r>
            <a:r>
              <a:rPr spc="-90" dirty="0"/>
              <a:t> </a:t>
            </a:r>
            <a:r>
              <a:rPr dirty="0"/>
              <a:t>Leaderboards</a:t>
            </a:r>
            <a:r>
              <a:rPr spc="-90" dirty="0"/>
              <a:t> </a:t>
            </a:r>
            <a:r>
              <a:rPr dirty="0"/>
              <a:t>and</a:t>
            </a:r>
            <a:r>
              <a:rPr spc="-90" dirty="0"/>
              <a:t> </a:t>
            </a:r>
            <a:r>
              <a:rPr dirty="0"/>
              <a:t>Evaluation</a:t>
            </a:r>
            <a:r>
              <a:rPr spc="-95" dirty="0"/>
              <a:t> </a:t>
            </a:r>
            <a:r>
              <a:rPr spc="-10" dirty="0"/>
              <a:t>Frameworks</a:t>
            </a:r>
          </a:p>
          <a:p>
            <a:pPr marL="342265" marR="1022985" lvl="1" indent="-342265" algn="r">
              <a:lnSpc>
                <a:spcPct val="100000"/>
              </a:lnSpc>
              <a:spcBef>
                <a:spcPts val="1340"/>
              </a:spcBef>
              <a:buFont typeface="Arial MT"/>
              <a:buChar char="•"/>
              <a:tabLst>
                <a:tab pos="342265" algn="l"/>
              </a:tabLst>
            </a:pPr>
            <a:r>
              <a:rPr sz="2000" dirty="0">
                <a:latin typeface="Microsoft YaHei"/>
                <a:cs typeface="Microsoft YaHei"/>
              </a:rPr>
              <a:t>Focus</a:t>
            </a:r>
            <a:r>
              <a:rPr sz="2000" spc="-55" dirty="0">
                <a:latin typeface="Microsoft YaHei"/>
                <a:cs typeface="Microsoft YaHei"/>
              </a:rPr>
              <a:t> </a:t>
            </a:r>
            <a:r>
              <a:rPr sz="2000" dirty="0">
                <a:latin typeface="Microsoft YaHei"/>
                <a:cs typeface="Microsoft YaHei"/>
              </a:rPr>
              <a:t>heavily</a:t>
            </a:r>
            <a:r>
              <a:rPr sz="2000" spc="-50" dirty="0">
                <a:latin typeface="Microsoft YaHei"/>
                <a:cs typeface="Microsoft YaHei"/>
              </a:rPr>
              <a:t> </a:t>
            </a:r>
            <a:r>
              <a:rPr sz="2000" dirty="0">
                <a:latin typeface="Microsoft YaHei"/>
                <a:cs typeface="Microsoft YaHei"/>
              </a:rPr>
              <a:t>on</a:t>
            </a:r>
            <a:r>
              <a:rPr sz="2000" spc="-50" dirty="0">
                <a:latin typeface="Microsoft YaHei"/>
                <a:cs typeface="Microsoft YaHei"/>
              </a:rPr>
              <a:t> </a:t>
            </a:r>
            <a:r>
              <a:rPr sz="2000" dirty="0">
                <a:latin typeface="Microsoft YaHei"/>
                <a:cs typeface="Microsoft YaHei"/>
              </a:rPr>
              <a:t>capabilities</a:t>
            </a:r>
            <a:r>
              <a:rPr sz="2000" spc="-55" dirty="0">
                <a:latin typeface="Microsoft YaHei"/>
                <a:cs typeface="Microsoft YaHei"/>
              </a:rPr>
              <a:t> </a:t>
            </a:r>
            <a:r>
              <a:rPr sz="2000" dirty="0">
                <a:latin typeface="Microsoft YaHei"/>
                <a:cs typeface="Microsoft YaHei"/>
              </a:rPr>
              <a:t>such</a:t>
            </a:r>
            <a:r>
              <a:rPr sz="2000" spc="-45" dirty="0">
                <a:latin typeface="Microsoft YaHei"/>
                <a:cs typeface="Microsoft YaHei"/>
              </a:rPr>
              <a:t> </a:t>
            </a:r>
            <a:r>
              <a:rPr sz="2000" dirty="0">
                <a:latin typeface="Microsoft YaHei"/>
                <a:cs typeface="Microsoft YaHei"/>
              </a:rPr>
              <a:t>as</a:t>
            </a:r>
            <a:r>
              <a:rPr sz="2000" spc="-55" dirty="0">
                <a:latin typeface="Microsoft YaHei"/>
                <a:cs typeface="Microsoft YaHei"/>
              </a:rPr>
              <a:t> </a:t>
            </a:r>
            <a:r>
              <a:rPr sz="2000" dirty="0">
                <a:latin typeface="Microsoft YaHei"/>
                <a:cs typeface="Microsoft YaHei"/>
              </a:rPr>
              <a:t>knowledge,</a:t>
            </a:r>
            <a:r>
              <a:rPr sz="2000" spc="-50" dirty="0">
                <a:latin typeface="Microsoft YaHei"/>
                <a:cs typeface="Microsoft YaHei"/>
              </a:rPr>
              <a:t> </a:t>
            </a:r>
            <a:r>
              <a:rPr sz="2000" dirty="0">
                <a:latin typeface="Microsoft YaHei"/>
                <a:cs typeface="Microsoft YaHei"/>
              </a:rPr>
              <a:t>reasoning,</a:t>
            </a:r>
            <a:r>
              <a:rPr sz="2000" spc="-45" dirty="0">
                <a:latin typeface="Microsoft YaHei"/>
                <a:cs typeface="Microsoft YaHei"/>
              </a:rPr>
              <a:t> </a:t>
            </a:r>
            <a:r>
              <a:rPr sz="2000" dirty="0">
                <a:latin typeface="Microsoft YaHei"/>
                <a:cs typeface="Microsoft YaHei"/>
              </a:rPr>
              <a:t>and</a:t>
            </a:r>
            <a:r>
              <a:rPr sz="2000" spc="-60" dirty="0">
                <a:latin typeface="Microsoft YaHei"/>
                <a:cs typeface="Microsoft YaHei"/>
              </a:rPr>
              <a:t> </a:t>
            </a:r>
            <a:r>
              <a:rPr sz="2000" spc="-10" dirty="0">
                <a:latin typeface="Microsoft YaHei"/>
                <a:cs typeface="Microsoft YaHei"/>
              </a:rPr>
              <a:t>mathematics.</a:t>
            </a:r>
            <a:endParaRPr sz="2000">
              <a:latin typeface="Microsoft YaHei"/>
              <a:cs typeface="Microsoft YaHei"/>
            </a:endParaRPr>
          </a:p>
          <a:p>
            <a:pPr marL="812800" marR="78105" lvl="1" indent="-342900">
              <a:lnSpc>
                <a:spcPct val="150000"/>
              </a:lnSpc>
              <a:buFont typeface="Arial MT"/>
              <a:buChar char="•"/>
              <a:tabLst>
                <a:tab pos="812800" algn="l"/>
              </a:tabLst>
            </a:pPr>
            <a:r>
              <a:rPr sz="2000" dirty="0">
                <a:latin typeface="Microsoft YaHei"/>
                <a:cs typeface="Microsoft YaHei"/>
              </a:rPr>
              <a:t>Safety</a:t>
            </a:r>
            <a:r>
              <a:rPr sz="2000" spc="-50" dirty="0">
                <a:latin typeface="Microsoft YaHei"/>
                <a:cs typeface="Microsoft YaHei"/>
              </a:rPr>
              <a:t> </a:t>
            </a:r>
            <a:r>
              <a:rPr sz="2000" dirty="0">
                <a:latin typeface="Microsoft YaHei"/>
                <a:cs typeface="Microsoft YaHei"/>
              </a:rPr>
              <a:t>-</a:t>
            </a:r>
            <a:r>
              <a:rPr sz="2000" spc="-55" dirty="0">
                <a:latin typeface="Microsoft YaHei"/>
                <a:cs typeface="Microsoft YaHei"/>
              </a:rPr>
              <a:t> </a:t>
            </a:r>
            <a:r>
              <a:rPr sz="2000" dirty="0">
                <a:latin typeface="Microsoft YaHei"/>
                <a:cs typeface="Microsoft YaHei"/>
              </a:rPr>
              <a:t>a</a:t>
            </a:r>
            <a:r>
              <a:rPr sz="2000" spc="-55" dirty="0">
                <a:latin typeface="Microsoft YaHei"/>
                <a:cs typeface="Microsoft YaHei"/>
              </a:rPr>
              <a:t> </a:t>
            </a:r>
            <a:r>
              <a:rPr sz="2000" dirty="0">
                <a:latin typeface="Microsoft YaHei"/>
                <a:cs typeface="Microsoft YaHei"/>
              </a:rPr>
              <a:t>critical</a:t>
            </a:r>
            <a:r>
              <a:rPr sz="2000" spc="-45" dirty="0">
                <a:latin typeface="Microsoft YaHei"/>
                <a:cs typeface="Microsoft YaHei"/>
              </a:rPr>
              <a:t> </a:t>
            </a:r>
            <a:r>
              <a:rPr sz="2000" dirty="0">
                <a:latin typeface="Microsoft YaHei"/>
                <a:cs typeface="Microsoft YaHei"/>
              </a:rPr>
              <a:t>attribute</a:t>
            </a:r>
            <a:r>
              <a:rPr sz="2000" spc="-50" dirty="0">
                <a:latin typeface="Microsoft YaHei"/>
                <a:cs typeface="Microsoft YaHei"/>
              </a:rPr>
              <a:t> </a:t>
            </a:r>
            <a:r>
              <a:rPr sz="2000" dirty="0">
                <a:latin typeface="Microsoft YaHei"/>
                <a:cs typeface="Microsoft YaHei"/>
              </a:rPr>
              <a:t>in</a:t>
            </a:r>
            <a:r>
              <a:rPr sz="2000" spc="-45" dirty="0">
                <a:latin typeface="Microsoft YaHei"/>
                <a:cs typeface="Microsoft YaHei"/>
              </a:rPr>
              <a:t> </a:t>
            </a:r>
            <a:r>
              <a:rPr sz="2000" dirty="0">
                <a:latin typeface="Microsoft YaHei"/>
                <a:cs typeface="Microsoft YaHei"/>
              </a:rPr>
              <a:t>determining</a:t>
            </a:r>
            <a:r>
              <a:rPr sz="2000" spc="-55" dirty="0">
                <a:latin typeface="Microsoft YaHei"/>
                <a:cs typeface="Microsoft YaHei"/>
              </a:rPr>
              <a:t> </a:t>
            </a:r>
            <a:r>
              <a:rPr sz="2000" dirty="0">
                <a:latin typeface="Microsoft YaHei"/>
                <a:cs typeface="Microsoft YaHei"/>
              </a:rPr>
              <a:t>an</a:t>
            </a:r>
            <a:r>
              <a:rPr sz="2000" spc="-45" dirty="0">
                <a:latin typeface="Microsoft YaHei"/>
                <a:cs typeface="Microsoft YaHei"/>
              </a:rPr>
              <a:t> </a:t>
            </a:r>
            <a:r>
              <a:rPr sz="2000" dirty="0">
                <a:latin typeface="Microsoft YaHei"/>
                <a:cs typeface="Microsoft YaHei"/>
              </a:rPr>
              <a:t>LLM’s</a:t>
            </a:r>
            <a:r>
              <a:rPr sz="2000" spc="-50" dirty="0">
                <a:latin typeface="Microsoft YaHei"/>
                <a:cs typeface="Microsoft YaHei"/>
              </a:rPr>
              <a:t> </a:t>
            </a:r>
            <a:r>
              <a:rPr sz="2000" dirty="0">
                <a:latin typeface="Microsoft YaHei"/>
                <a:cs typeface="Microsoft YaHei"/>
              </a:rPr>
              <a:t>reliability</a:t>
            </a:r>
            <a:r>
              <a:rPr sz="2000" spc="-50" dirty="0">
                <a:latin typeface="Microsoft YaHei"/>
                <a:cs typeface="Microsoft YaHei"/>
              </a:rPr>
              <a:t> </a:t>
            </a:r>
            <a:r>
              <a:rPr sz="2000" dirty="0">
                <a:latin typeface="Microsoft YaHei"/>
                <a:cs typeface="Microsoft YaHei"/>
              </a:rPr>
              <a:t>and</a:t>
            </a:r>
            <a:r>
              <a:rPr sz="2000" spc="-55" dirty="0">
                <a:latin typeface="Microsoft YaHei"/>
                <a:cs typeface="Microsoft YaHei"/>
              </a:rPr>
              <a:t> </a:t>
            </a:r>
            <a:r>
              <a:rPr sz="2000" dirty="0">
                <a:latin typeface="Microsoft YaHei"/>
                <a:cs typeface="Microsoft YaHei"/>
              </a:rPr>
              <a:t>ethical</a:t>
            </a:r>
            <a:r>
              <a:rPr sz="2000" spc="-45" dirty="0">
                <a:latin typeface="Microsoft YaHei"/>
                <a:cs typeface="Microsoft YaHei"/>
              </a:rPr>
              <a:t> </a:t>
            </a:r>
            <a:r>
              <a:rPr sz="2000" dirty="0">
                <a:latin typeface="Microsoft YaHei"/>
                <a:cs typeface="Microsoft YaHei"/>
              </a:rPr>
              <a:t>alignment</a:t>
            </a:r>
            <a:r>
              <a:rPr sz="2000" spc="-70" dirty="0">
                <a:latin typeface="Microsoft YaHei"/>
                <a:cs typeface="Microsoft YaHei"/>
              </a:rPr>
              <a:t> </a:t>
            </a:r>
            <a:r>
              <a:rPr sz="2000" spc="-50" dirty="0">
                <a:latin typeface="Microsoft YaHei"/>
                <a:cs typeface="Microsoft YaHei"/>
              </a:rPr>
              <a:t>- </a:t>
            </a:r>
            <a:r>
              <a:rPr sz="2000" dirty="0">
                <a:latin typeface="Microsoft YaHei"/>
                <a:cs typeface="Microsoft YaHei"/>
              </a:rPr>
              <a:t>has</a:t>
            </a:r>
            <a:r>
              <a:rPr sz="2000" spc="-60" dirty="0">
                <a:latin typeface="Microsoft YaHei"/>
                <a:cs typeface="Microsoft YaHei"/>
              </a:rPr>
              <a:t> </a:t>
            </a:r>
            <a:r>
              <a:rPr sz="2000" dirty="0">
                <a:latin typeface="Microsoft YaHei"/>
                <a:cs typeface="Microsoft YaHei"/>
              </a:rPr>
              <a:t>often</a:t>
            </a:r>
            <a:r>
              <a:rPr sz="2000" spc="-50" dirty="0">
                <a:latin typeface="Microsoft YaHei"/>
                <a:cs typeface="Microsoft YaHei"/>
              </a:rPr>
              <a:t> </a:t>
            </a:r>
            <a:r>
              <a:rPr sz="2000" dirty="0">
                <a:latin typeface="Microsoft YaHei"/>
                <a:cs typeface="Microsoft YaHei"/>
              </a:rPr>
              <a:t>received</a:t>
            </a:r>
            <a:r>
              <a:rPr sz="2000" spc="-60" dirty="0">
                <a:latin typeface="Microsoft YaHei"/>
                <a:cs typeface="Microsoft YaHei"/>
              </a:rPr>
              <a:t> </a:t>
            </a:r>
            <a:r>
              <a:rPr sz="2000" spc="-10" dirty="0">
                <a:latin typeface="Microsoft YaHei"/>
                <a:cs typeface="Microsoft YaHei"/>
              </a:rPr>
              <a:t>comparatively</a:t>
            </a:r>
            <a:r>
              <a:rPr sz="2000" spc="-50" dirty="0">
                <a:latin typeface="Microsoft YaHei"/>
                <a:cs typeface="Microsoft YaHei"/>
              </a:rPr>
              <a:t> </a:t>
            </a:r>
            <a:r>
              <a:rPr sz="2000" dirty="0">
                <a:latin typeface="Microsoft YaHei"/>
                <a:cs typeface="Microsoft YaHei"/>
              </a:rPr>
              <a:t>little</a:t>
            </a:r>
            <a:r>
              <a:rPr sz="2000" spc="-55" dirty="0">
                <a:latin typeface="Microsoft YaHei"/>
                <a:cs typeface="Microsoft YaHei"/>
              </a:rPr>
              <a:t> </a:t>
            </a:r>
            <a:r>
              <a:rPr sz="2000" spc="-10" dirty="0">
                <a:latin typeface="Microsoft YaHei"/>
                <a:cs typeface="Microsoft YaHei"/>
              </a:rPr>
              <a:t>attention.</a:t>
            </a:r>
            <a:endParaRPr sz="2000">
              <a:latin typeface="Microsoft YaHei"/>
              <a:cs typeface="Microsoft YaHei"/>
            </a:endParaRPr>
          </a:p>
          <a:p>
            <a:pPr marL="1269365" marR="540385" lvl="2" indent="-342900">
              <a:lnSpc>
                <a:spcPct val="150000"/>
              </a:lnSpc>
              <a:buFont typeface="Arial MT"/>
              <a:buChar char="•"/>
              <a:tabLst>
                <a:tab pos="1269365" algn="l"/>
              </a:tabLst>
            </a:pPr>
            <a:r>
              <a:rPr sz="2000" dirty="0">
                <a:latin typeface="Microsoft YaHei"/>
                <a:cs typeface="Microsoft YaHei"/>
              </a:rPr>
              <a:t>Lead</a:t>
            </a:r>
            <a:r>
              <a:rPr sz="2000" spc="-60" dirty="0">
                <a:latin typeface="Microsoft YaHei"/>
                <a:cs typeface="Microsoft YaHei"/>
              </a:rPr>
              <a:t> </a:t>
            </a:r>
            <a:r>
              <a:rPr sz="2000" dirty="0">
                <a:latin typeface="Microsoft YaHei"/>
                <a:cs typeface="Microsoft YaHei"/>
              </a:rPr>
              <a:t>to</a:t>
            </a:r>
            <a:r>
              <a:rPr sz="2000" spc="-55" dirty="0">
                <a:latin typeface="Microsoft YaHei"/>
                <a:cs typeface="Microsoft YaHei"/>
              </a:rPr>
              <a:t> </a:t>
            </a:r>
            <a:r>
              <a:rPr sz="2000" dirty="0">
                <a:latin typeface="Microsoft YaHei"/>
                <a:cs typeface="Microsoft YaHei"/>
              </a:rPr>
              <a:t>the</a:t>
            </a:r>
            <a:r>
              <a:rPr sz="2000" spc="-55" dirty="0">
                <a:latin typeface="Microsoft YaHei"/>
                <a:cs typeface="Microsoft YaHei"/>
              </a:rPr>
              <a:t> </a:t>
            </a:r>
            <a:r>
              <a:rPr sz="2000" dirty="0">
                <a:latin typeface="Microsoft YaHei"/>
                <a:cs typeface="Microsoft YaHei"/>
              </a:rPr>
              <a:t>development</a:t>
            </a:r>
            <a:r>
              <a:rPr sz="2000" spc="-50" dirty="0">
                <a:latin typeface="Microsoft YaHei"/>
                <a:cs typeface="Microsoft YaHei"/>
              </a:rPr>
              <a:t> </a:t>
            </a:r>
            <a:r>
              <a:rPr sz="2000" dirty="0">
                <a:latin typeface="Microsoft YaHei"/>
                <a:cs typeface="Microsoft YaHei"/>
              </a:rPr>
              <a:t>of</a:t>
            </a:r>
            <a:r>
              <a:rPr sz="2000" spc="-60" dirty="0">
                <a:latin typeface="Microsoft YaHei"/>
                <a:cs typeface="Microsoft YaHei"/>
              </a:rPr>
              <a:t> </a:t>
            </a:r>
            <a:r>
              <a:rPr sz="2000" dirty="0">
                <a:latin typeface="Microsoft YaHei"/>
                <a:cs typeface="Microsoft YaHei"/>
              </a:rPr>
              <a:t>models</a:t>
            </a:r>
            <a:r>
              <a:rPr sz="2000" spc="-60" dirty="0">
                <a:latin typeface="Microsoft YaHei"/>
                <a:cs typeface="Microsoft YaHei"/>
              </a:rPr>
              <a:t> </a:t>
            </a:r>
            <a:r>
              <a:rPr sz="2000" dirty="0">
                <a:latin typeface="Microsoft YaHei"/>
                <a:cs typeface="Microsoft YaHei"/>
              </a:rPr>
              <a:t>that</a:t>
            </a:r>
            <a:r>
              <a:rPr sz="2000" spc="-50" dirty="0">
                <a:latin typeface="Microsoft YaHei"/>
                <a:cs typeface="Microsoft YaHei"/>
              </a:rPr>
              <a:t> </a:t>
            </a:r>
            <a:r>
              <a:rPr sz="2000" dirty="0">
                <a:latin typeface="Microsoft YaHei"/>
                <a:cs typeface="Microsoft YaHei"/>
              </a:rPr>
              <a:t>excel</a:t>
            </a:r>
            <a:r>
              <a:rPr sz="2000" spc="-50" dirty="0">
                <a:latin typeface="Microsoft YaHei"/>
                <a:cs typeface="Microsoft YaHei"/>
              </a:rPr>
              <a:t> </a:t>
            </a:r>
            <a:r>
              <a:rPr sz="2000" dirty="0">
                <a:latin typeface="Microsoft YaHei"/>
                <a:cs typeface="Microsoft YaHei"/>
              </a:rPr>
              <a:t>in</a:t>
            </a:r>
            <a:r>
              <a:rPr sz="2000" spc="-55" dirty="0">
                <a:latin typeface="Microsoft YaHei"/>
                <a:cs typeface="Microsoft YaHei"/>
              </a:rPr>
              <a:t> </a:t>
            </a:r>
            <a:r>
              <a:rPr sz="2000" dirty="0">
                <a:latin typeface="Microsoft YaHei"/>
                <a:cs typeface="Microsoft YaHei"/>
              </a:rPr>
              <a:t>performance</a:t>
            </a:r>
            <a:r>
              <a:rPr sz="2000" spc="-55" dirty="0">
                <a:latin typeface="Microsoft YaHei"/>
                <a:cs typeface="Microsoft YaHei"/>
              </a:rPr>
              <a:t> </a:t>
            </a:r>
            <a:r>
              <a:rPr sz="2000" dirty="0">
                <a:latin typeface="Microsoft YaHei"/>
                <a:cs typeface="Microsoft YaHei"/>
              </a:rPr>
              <a:t>metrics,</a:t>
            </a:r>
            <a:r>
              <a:rPr sz="2000" spc="-50" dirty="0">
                <a:latin typeface="Microsoft YaHei"/>
                <a:cs typeface="Microsoft YaHei"/>
              </a:rPr>
              <a:t> </a:t>
            </a:r>
            <a:r>
              <a:rPr sz="2000" dirty="0">
                <a:latin typeface="Microsoft YaHei"/>
                <a:cs typeface="Microsoft YaHei"/>
              </a:rPr>
              <a:t>but</a:t>
            </a:r>
            <a:r>
              <a:rPr sz="2000" spc="-45" dirty="0">
                <a:latin typeface="Microsoft YaHei"/>
                <a:cs typeface="Microsoft YaHei"/>
              </a:rPr>
              <a:t> </a:t>
            </a:r>
            <a:r>
              <a:rPr sz="2000" spc="-20" dirty="0">
                <a:latin typeface="Microsoft YaHei"/>
                <a:cs typeface="Microsoft YaHei"/>
              </a:rPr>
              <a:t>fall </a:t>
            </a:r>
            <a:r>
              <a:rPr sz="2000" dirty="0">
                <a:latin typeface="Microsoft YaHei"/>
                <a:cs typeface="Microsoft YaHei"/>
              </a:rPr>
              <a:t>short</a:t>
            </a:r>
            <a:r>
              <a:rPr sz="2000" spc="-40" dirty="0">
                <a:latin typeface="Microsoft YaHei"/>
                <a:cs typeface="Microsoft YaHei"/>
              </a:rPr>
              <a:t> </a:t>
            </a:r>
            <a:r>
              <a:rPr sz="2000" dirty="0">
                <a:latin typeface="Microsoft YaHei"/>
                <a:cs typeface="Microsoft YaHei"/>
              </a:rPr>
              <a:t>in</a:t>
            </a:r>
            <a:r>
              <a:rPr sz="2000" spc="-40" dirty="0">
                <a:latin typeface="Microsoft YaHei"/>
                <a:cs typeface="Microsoft YaHei"/>
              </a:rPr>
              <a:t> </a:t>
            </a:r>
            <a:r>
              <a:rPr sz="2000" dirty="0">
                <a:latin typeface="Microsoft YaHei"/>
                <a:cs typeface="Microsoft YaHei"/>
              </a:rPr>
              <a:t>addressing</a:t>
            </a:r>
            <a:r>
              <a:rPr sz="2000" spc="-45" dirty="0">
                <a:latin typeface="Microsoft YaHei"/>
                <a:cs typeface="Microsoft YaHei"/>
              </a:rPr>
              <a:t> </a:t>
            </a:r>
            <a:r>
              <a:rPr sz="2000" spc="-10" dirty="0">
                <a:latin typeface="Microsoft YaHei"/>
                <a:cs typeface="Microsoft YaHei"/>
              </a:rPr>
              <a:t>safety-</a:t>
            </a:r>
            <a:r>
              <a:rPr sz="2000" dirty="0">
                <a:latin typeface="Microsoft YaHei"/>
                <a:cs typeface="Microsoft YaHei"/>
              </a:rPr>
              <a:t>critical</a:t>
            </a:r>
            <a:r>
              <a:rPr sz="2000" spc="-35" dirty="0">
                <a:latin typeface="Microsoft YaHei"/>
                <a:cs typeface="Microsoft YaHei"/>
              </a:rPr>
              <a:t> </a:t>
            </a:r>
            <a:r>
              <a:rPr sz="2000" spc="-10" dirty="0">
                <a:latin typeface="Microsoft YaHei"/>
                <a:cs typeface="Microsoft YaHei"/>
              </a:rPr>
              <a:t>issues.</a:t>
            </a:r>
            <a:endParaRPr sz="2000">
              <a:latin typeface="Microsoft YaHei"/>
              <a:cs typeface="Microsoft YaHei"/>
            </a:endParaRPr>
          </a:p>
          <a:p>
            <a:pPr marL="1269365" marR="5080" lvl="2" indent="-342900">
              <a:lnSpc>
                <a:spcPct val="150000"/>
              </a:lnSpc>
              <a:buFont typeface="Arial MT"/>
              <a:buChar char="•"/>
              <a:tabLst>
                <a:tab pos="1269365" algn="l"/>
              </a:tabLst>
            </a:pPr>
            <a:r>
              <a:rPr sz="2000" dirty="0">
                <a:latin typeface="Microsoft YaHei"/>
                <a:cs typeface="Microsoft YaHei"/>
              </a:rPr>
              <a:t>Models</a:t>
            </a:r>
            <a:r>
              <a:rPr sz="2000" spc="-55" dirty="0">
                <a:latin typeface="Microsoft YaHei"/>
                <a:cs typeface="Microsoft YaHei"/>
              </a:rPr>
              <a:t> </a:t>
            </a:r>
            <a:r>
              <a:rPr sz="2000" dirty="0">
                <a:latin typeface="Microsoft YaHei"/>
                <a:cs typeface="Microsoft YaHei"/>
              </a:rPr>
              <a:t>may</a:t>
            </a:r>
            <a:r>
              <a:rPr sz="2000" spc="-55" dirty="0">
                <a:latin typeface="Microsoft YaHei"/>
                <a:cs typeface="Microsoft YaHei"/>
              </a:rPr>
              <a:t> </a:t>
            </a:r>
            <a:r>
              <a:rPr sz="2000" dirty="0">
                <a:latin typeface="Microsoft YaHei"/>
                <a:cs typeface="Microsoft YaHei"/>
              </a:rPr>
              <a:t>inadvertently</a:t>
            </a:r>
            <a:r>
              <a:rPr sz="2000" spc="-50" dirty="0">
                <a:latin typeface="Microsoft YaHei"/>
                <a:cs typeface="Microsoft YaHei"/>
              </a:rPr>
              <a:t> </a:t>
            </a:r>
            <a:r>
              <a:rPr sz="2000" spc="-10" dirty="0">
                <a:latin typeface="Microsoft YaHei"/>
                <a:cs typeface="Microsoft YaHei"/>
              </a:rPr>
              <a:t>propagate</a:t>
            </a:r>
            <a:r>
              <a:rPr sz="2000" spc="-55" dirty="0">
                <a:latin typeface="Microsoft YaHei"/>
                <a:cs typeface="Microsoft YaHei"/>
              </a:rPr>
              <a:t> </a:t>
            </a:r>
            <a:r>
              <a:rPr sz="2000" dirty="0">
                <a:latin typeface="Microsoft YaHei"/>
                <a:cs typeface="Microsoft YaHei"/>
              </a:rPr>
              <a:t>biases,</a:t>
            </a:r>
            <a:r>
              <a:rPr sz="2000" spc="-45" dirty="0">
                <a:latin typeface="Microsoft YaHei"/>
                <a:cs typeface="Microsoft YaHei"/>
              </a:rPr>
              <a:t> </a:t>
            </a:r>
            <a:r>
              <a:rPr sz="2000" dirty="0">
                <a:latin typeface="Microsoft YaHei"/>
                <a:cs typeface="Microsoft YaHei"/>
              </a:rPr>
              <a:t>amplify</a:t>
            </a:r>
            <a:r>
              <a:rPr sz="2000" spc="-55" dirty="0">
                <a:latin typeface="Microsoft YaHei"/>
                <a:cs typeface="Microsoft YaHei"/>
              </a:rPr>
              <a:t> </a:t>
            </a:r>
            <a:r>
              <a:rPr sz="2000" dirty="0">
                <a:latin typeface="Microsoft YaHei"/>
                <a:cs typeface="Microsoft YaHei"/>
              </a:rPr>
              <a:t>misinformation,</a:t>
            </a:r>
            <a:r>
              <a:rPr sz="2000" spc="-50" dirty="0">
                <a:latin typeface="Microsoft YaHei"/>
                <a:cs typeface="Microsoft YaHei"/>
              </a:rPr>
              <a:t> </a:t>
            </a:r>
            <a:r>
              <a:rPr sz="2000" dirty="0">
                <a:latin typeface="Microsoft YaHei"/>
                <a:cs typeface="Microsoft YaHei"/>
              </a:rPr>
              <a:t>or</a:t>
            </a:r>
            <a:r>
              <a:rPr sz="2000" spc="-55" dirty="0">
                <a:latin typeface="Microsoft YaHei"/>
                <a:cs typeface="Microsoft YaHei"/>
              </a:rPr>
              <a:t> </a:t>
            </a:r>
            <a:r>
              <a:rPr sz="2000" spc="-10" dirty="0">
                <a:latin typeface="Microsoft YaHei"/>
                <a:cs typeface="Microsoft YaHei"/>
              </a:rPr>
              <a:t>mishandle </a:t>
            </a:r>
            <a:r>
              <a:rPr sz="2000" dirty="0">
                <a:latin typeface="Microsoft YaHei"/>
                <a:cs typeface="Microsoft YaHei"/>
              </a:rPr>
              <a:t>sensitive</a:t>
            </a:r>
            <a:r>
              <a:rPr sz="2000" spc="-55" dirty="0">
                <a:latin typeface="Microsoft YaHei"/>
                <a:cs typeface="Microsoft YaHei"/>
              </a:rPr>
              <a:t> </a:t>
            </a:r>
            <a:r>
              <a:rPr sz="2000" dirty="0">
                <a:latin typeface="Microsoft YaHei"/>
                <a:cs typeface="Microsoft YaHei"/>
              </a:rPr>
              <a:t>topics,</a:t>
            </a:r>
            <a:r>
              <a:rPr sz="2000" spc="-45" dirty="0">
                <a:latin typeface="Microsoft YaHei"/>
                <a:cs typeface="Microsoft YaHei"/>
              </a:rPr>
              <a:t> </a:t>
            </a:r>
            <a:r>
              <a:rPr sz="2000" dirty="0">
                <a:latin typeface="Microsoft YaHei"/>
                <a:cs typeface="Microsoft YaHei"/>
              </a:rPr>
              <a:t>leading</a:t>
            </a:r>
            <a:r>
              <a:rPr sz="2000" spc="-60" dirty="0">
                <a:latin typeface="Microsoft YaHei"/>
                <a:cs typeface="Microsoft YaHei"/>
              </a:rPr>
              <a:t> </a:t>
            </a:r>
            <a:r>
              <a:rPr sz="2000" dirty="0">
                <a:latin typeface="Microsoft YaHei"/>
                <a:cs typeface="Microsoft YaHei"/>
              </a:rPr>
              <a:t>to</a:t>
            </a:r>
            <a:r>
              <a:rPr sz="2000" spc="-50" dirty="0">
                <a:latin typeface="Microsoft YaHei"/>
                <a:cs typeface="Microsoft YaHei"/>
              </a:rPr>
              <a:t> </a:t>
            </a:r>
            <a:r>
              <a:rPr sz="2000" spc="-20" dirty="0">
                <a:latin typeface="Microsoft YaHei"/>
                <a:cs typeface="Microsoft YaHei"/>
              </a:rPr>
              <a:t>real-</a:t>
            </a:r>
            <a:r>
              <a:rPr sz="2000" dirty="0">
                <a:latin typeface="Microsoft YaHei"/>
                <a:cs typeface="Microsoft YaHei"/>
              </a:rPr>
              <a:t>world</a:t>
            </a:r>
            <a:r>
              <a:rPr sz="2000" spc="-55" dirty="0">
                <a:latin typeface="Microsoft YaHei"/>
                <a:cs typeface="Microsoft YaHei"/>
              </a:rPr>
              <a:t> </a:t>
            </a:r>
            <a:r>
              <a:rPr sz="2000" spc="-10" dirty="0">
                <a:latin typeface="Microsoft YaHei"/>
                <a:cs typeface="Microsoft YaHei"/>
              </a:rPr>
              <a:t>consequences.</a:t>
            </a:r>
            <a:endParaRPr sz="2000">
              <a:latin typeface="Microsoft YaHei"/>
              <a:cs typeface="Microsoft YaHe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01</a:t>
            </a:r>
            <a:r>
              <a:rPr spc="-90" dirty="0"/>
              <a:t> </a:t>
            </a:r>
            <a:r>
              <a:rPr dirty="0"/>
              <a:t>Research</a:t>
            </a:r>
            <a:r>
              <a:rPr spc="-75" dirty="0"/>
              <a:t> </a:t>
            </a:r>
            <a:r>
              <a:rPr spc="-10" dirty="0"/>
              <a:t>Background</a:t>
            </a:r>
          </a:p>
        </p:txBody>
      </p:sp>
      <p:sp>
        <p:nvSpPr>
          <p:cNvPr id="3" name="object 3"/>
          <p:cNvSpPr txBox="1"/>
          <p:nvPr/>
        </p:nvSpPr>
        <p:spPr>
          <a:xfrm>
            <a:off x="433387" y="1246734"/>
            <a:ext cx="10635615" cy="4726940"/>
          </a:xfrm>
          <a:prstGeom prst="rect">
            <a:avLst/>
          </a:prstGeom>
        </p:spPr>
        <p:txBody>
          <a:bodyPr vert="horz" wrap="square" lIns="0" tIns="215900" rIns="0" bIns="0" rtlCol="0">
            <a:spAutoFit/>
          </a:bodyPr>
          <a:lstStyle/>
          <a:p>
            <a:pPr marL="353060" indent="-340360" algn="just">
              <a:lnSpc>
                <a:spcPct val="100000"/>
              </a:lnSpc>
              <a:spcBef>
                <a:spcPts val="1700"/>
              </a:spcBef>
              <a:buFont typeface="Arial MT"/>
              <a:buChar char="•"/>
              <a:tabLst>
                <a:tab pos="353060" algn="l"/>
              </a:tabLst>
            </a:pPr>
            <a:r>
              <a:rPr sz="2400" b="1" dirty="0">
                <a:latin typeface="Microsoft YaHei"/>
                <a:cs typeface="Microsoft YaHei"/>
              </a:rPr>
              <a:t>Advantages</a:t>
            </a:r>
            <a:r>
              <a:rPr sz="2400" b="1" spc="-110" dirty="0">
                <a:latin typeface="Microsoft YaHei"/>
                <a:cs typeface="Microsoft YaHei"/>
              </a:rPr>
              <a:t> </a:t>
            </a:r>
            <a:r>
              <a:rPr sz="2400" b="1" dirty="0">
                <a:latin typeface="Microsoft YaHei"/>
                <a:cs typeface="Microsoft YaHei"/>
              </a:rPr>
              <a:t>of</a:t>
            </a:r>
            <a:r>
              <a:rPr sz="2400" b="1" spc="-114" dirty="0">
                <a:latin typeface="Microsoft YaHei"/>
                <a:cs typeface="Microsoft YaHei"/>
              </a:rPr>
              <a:t> </a:t>
            </a:r>
            <a:r>
              <a:rPr sz="2400" b="1" spc="-10" dirty="0">
                <a:latin typeface="Microsoft YaHei"/>
                <a:cs typeface="Microsoft YaHei"/>
              </a:rPr>
              <a:t>Libra-Leaderboard</a:t>
            </a:r>
            <a:endParaRPr sz="2400">
              <a:latin typeface="Microsoft YaHei"/>
              <a:cs typeface="Microsoft YaHei"/>
            </a:endParaRPr>
          </a:p>
          <a:p>
            <a:pPr marL="809625" marR="5080" lvl="1" indent="-339725" algn="just">
              <a:lnSpc>
                <a:spcPct val="150000"/>
              </a:lnSpc>
              <a:spcBef>
                <a:spcPts val="140"/>
              </a:spcBef>
              <a:buFont typeface="Arial MT"/>
              <a:buChar char="•"/>
              <a:tabLst>
                <a:tab pos="812800" algn="l"/>
              </a:tabLst>
            </a:pPr>
            <a:r>
              <a:rPr sz="2000" b="1" dirty="0">
                <a:latin typeface="Microsoft YaHei"/>
                <a:cs typeface="Microsoft YaHei"/>
              </a:rPr>
              <a:t>Comprehensive</a:t>
            </a:r>
            <a:r>
              <a:rPr sz="2000" b="1" spc="-65" dirty="0">
                <a:latin typeface="Microsoft YaHei"/>
                <a:cs typeface="Microsoft YaHei"/>
              </a:rPr>
              <a:t> </a:t>
            </a:r>
            <a:r>
              <a:rPr sz="2000" b="1" dirty="0">
                <a:latin typeface="Microsoft YaHei"/>
                <a:cs typeface="Microsoft YaHei"/>
              </a:rPr>
              <a:t>safety</a:t>
            </a:r>
            <a:r>
              <a:rPr sz="2000" b="1" spc="-55" dirty="0">
                <a:latin typeface="Microsoft YaHei"/>
                <a:cs typeface="Microsoft YaHei"/>
              </a:rPr>
              <a:t> </a:t>
            </a:r>
            <a:r>
              <a:rPr sz="2000" b="1" dirty="0">
                <a:latin typeface="Microsoft YaHei"/>
                <a:cs typeface="Microsoft YaHei"/>
              </a:rPr>
              <a:t>benchmark:</a:t>
            </a:r>
            <a:r>
              <a:rPr sz="2000" b="1" spc="-70" dirty="0">
                <a:latin typeface="Microsoft YaHei"/>
                <a:cs typeface="Microsoft YaHei"/>
              </a:rPr>
              <a:t> </a:t>
            </a:r>
            <a:r>
              <a:rPr sz="2000" dirty="0">
                <a:latin typeface="Microsoft YaHei"/>
                <a:cs typeface="Microsoft YaHei"/>
              </a:rPr>
              <a:t>Features</a:t>
            </a:r>
            <a:r>
              <a:rPr sz="2000" spc="-70" dirty="0">
                <a:latin typeface="Microsoft YaHei"/>
                <a:cs typeface="Microsoft YaHei"/>
              </a:rPr>
              <a:t> </a:t>
            </a:r>
            <a:r>
              <a:rPr sz="2000" dirty="0">
                <a:latin typeface="Microsoft YaHei"/>
                <a:cs typeface="Microsoft YaHei"/>
              </a:rPr>
              <a:t>57</a:t>
            </a:r>
            <a:r>
              <a:rPr sz="2000" spc="-65" dirty="0">
                <a:latin typeface="Microsoft YaHei"/>
                <a:cs typeface="Microsoft YaHei"/>
              </a:rPr>
              <a:t> </a:t>
            </a:r>
            <a:r>
              <a:rPr sz="2000" dirty="0">
                <a:latin typeface="Microsoft YaHei"/>
                <a:cs typeface="Microsoft YaHei"/>
              </a:rPr>
              <a:t>datasets,</a:t>
            </a:r>
            <a:r>
              <a:rPr sz="2000" spc="-60" dirty="0">
                <a:latin typeface="Microsoft YaHei"/>
                <a:cs typeface="Microsoft YaHei"/>
              </a:rPr>
              <a:t> </a:t>
            </a:r>
            <a:r>
              <a:rPr sz="2000" dirty="0">
                <a:latin typeface="Microsoft YaHei"/>
                <a:cs typeface="Microsoft YaHei"/>
              </a:rPr>
              <a:t>collected</a:t>
            </a:r>
            <a:r>
              <a:rPr sz="2000" spc="-70" dirty="0">
                <a:latin typeface="Microsoft YaHei"/>
                <a:cs typeface="Microsoft YaHei"/>
              </a:rPr>
              <a:t> </a:t>
            </a:r>
            <a:r>
              <a:rPr sz="2000" dirty="0">
                <a:latin typeface="Microsoft YaHei"/>
                <a:cs typeface="Microsoft YaHei"/>
              </a:rPr>
              <a:t>from</a:t>
            </a:r>
            <a:r>
              <a:rPr sz="2000" spc="-65" dirty="0">
                <a:latin typeface="Microsoft YaHei"/>
                <a:cs typeface="Microsoft YaHei"/>
              </a:rPr>
              <a:t> </a:t>
            </a:r>
            <a:r>
              <a:rPr sz="2000" spc="-10" dirty="0">
                <a:latin typeface="Microsoft YaHei"/>
                <a:cs typeface="Microsoft YaHei"/>
              </a:rPr>
              <a:t>diverse 	</a:t>
            </a:r>
            <a:r>
              <a:rPr sz="2000" dirty="0">
                <a:latin typeface="Microsoft YaHei"/>
                <a:cs typeface="Microsoft YaHei"/>
              </a:rPr>
              <a:t>sources</a:t>
            </a:r>
            <a:r>
              <a:rPr sz="2000" spc="-55" dirty="0">
                <a:latin typeface="Microsoft YaHei"/>
                <a:cs typeface="Microsoft YaHei"/>
              </a:rPr>
              <a:t> </a:t>
            </a:r>
            <a:r>
              <a:rPr sz="2000" dirty="0">
                <a:latin typeface="Microsoft YaHei"/>
                <a:cs typeface="Microsoft YaHei"/>
              </a:rPr>
              <a:t>to</a:t>
            </a:r>
            <a:r>
              <a:rPr sz="2000" spc="-50" dirty="0">
                <a:latin typeface="Microsoft YaHei"/>
                <a:cs typeface="Microsoft YaHei"/>
              </a:rPr>
              <a:t> </a:t>
            </a:r>
            <a:r>
              <a:rPr sz="2000" dirty="0">
                <a:latin typeface="Microsoft YaHei"/>
                <a:cs typeface="Microsoft YaHei"/>
              </a:rPr>
              <a:t>cover</a:t>
            </a:r>
            <a:r>
              <a:rPr sz="2000" spc="-55" dirty="0">
                <a:latin typeface="Microsoft YaHei"/>
                <a:cs typeface="Microsoft YaHei"/>
              </a:rPr>
              <a:t> </a:t>
            </a:r>
            <a:r>
              <a:rPr sz="2000" dirty="0">
                <a:latin typeface="Microsoft YaHei"/>
                <a:cs typeface="Microsoft YaHei"/>
              </a:rPr>
              <a:t>a</a:t>
            </a:r>
            <a:r>
              <a:rPr sz="2000" spc="-60" dirty="0">
                <a:latin typeface="Microsoft YaHei"/>
                <a:cs typeface="Microsoft YaHei"/>
              </a:rPr>
              <a:t> </a:t>
            </a:r>
            <a:r>
              <a:rPr sz="2000" dirty="0">
                <a:latin typeface="Microsoft YaHei"/>
                <a:cs typeface="Microsoft YaHei"/>
              </a:rPr>
              <a:t>wide</a:t>
            </a:r>
            <a:r>
              <a:rPr sz="2000" spc="-50" dirty="0">
                <a:latin typeface="Microsoft YaHei"/>
                <a:cs typeface="Microsoft YaHei"/>
              </a:rPr>
              <a:t> </a:t>
            </a:r>
            <a:r>
              <a:rPr sz="2000" dirty="0">
                <a:latin typeface="Microsoft YaHei"/>
                <a:cs typeface="Microsoft YaHei"/>
              </a:rPr>
              <a:t>range</a:t>
            </a:r>
            <a:r>
              <a:rPr sz="2000" spc="-50" dirty="0">
                <a:latin typeface="Microsoft YaHei"/>
                <a:cs typeface="Microsoft YaHei"/>
              </a:rPr>
              <a:t> </a:t>
            </a:r>
            <a:r>
              <a:rPr sz="2000" dirty="0">
                <a:latin typeface="Microsoft YaHei"/>
                <a:cs typeface="Microsoft YaHei"/>
              </a:rPr>
              <a:t>of</a:t>
            </a:r>
            <a:r>
              <a:rPr sz="2000" spc="-55" dirty="0">
                <a:latin typeface="Microsoft YaHei"/>
                <a:cs typeface="Microsoft YaHei"/>
              </a:rPr>
              <a:t> </a:t>
            </a:r>
            <a:r>
              <a:rPr sz="2000" dirty="0">
                <a:latin typeface="Microsoft YaHei"/>
                <a:cs typeface="Microsoft YaHei"/>
              </a:rPr>
              <a:t>safety</a:t>
            </a:r>
            <a:r>
              <a:rPr sz="2000" spc="-50" dirty="0">
                <a:latin typeface="Microsoft YaHei"/>
                <a:cs typeface="Microsoft YaHei"/>
              </a:rPr>
              <a:t> </a:t>
            </a:r>
            <a:r>
              <a:rPr sz="2000" spc="-10" dirty="0">
                <a:latin typeface="Microsoft YaHei"/>
                <a:cs typeface="Microsoft YaHei"/>
              </a:rPr>
              <a:t>dimensions.</a:t>
            </a:r>
            <a:endParaRPr sz="2000">
              <a:latin typeface="Microsoft YaHei"/>
              <a:cs typeface="Microsoft YaHei"/>
            </a:endParaRPr>
          </a:p>
          <a:p>
            <a:pPr marL="809625" marR="202565" lvl="1" indent="-339725" algn="just">
              <a:lnSpc>
                <a:spcPct val="150000"/>
              </a:lnSpc>
              <a:buFont typeface="Arial MT"/>
              <a:buChar char="•"/>
              <a:tabLst>
                <a:tab pos="812800" algn="l"/>
              </a:tabLst>
            </a:pPr>
            <a:r>
              <a:rPr sz="2000" b="1" dirty="0">
                <a:latin typeface="Microsoft YaHei"/>
                <a:cs typeface="Microsoft YaHei"/>
              </a:rPr>
              <a:t>Unified</a:t>
            </a:r>
            <a:r>
              <a:rPr sz="2000" b="1" spc="-55" dirty="0">
                <a:latin typeface="Microsoft YaHei"/>
                <a:cs typeface="Microsoft YaHei"/>
              </a:rPr>
              <a:t> </a:t>
            </a:r>
            <a:r>
              <a:rPr sz="2000" b="1" dirty="0">
                <a:latin typeface="Microsoft YaHei"/>
                <a:cs typeface="Microsoft YaHei"/>
              </a:rPr>
              <a:t>safety</a:t>
            </a:r>
            <a:r>
              <a:rPr sz="2000" b="1" spc="-45" dirty="0">
                <a:latin typeface="Microsoft YaHei"/>
                <a:cs typeface="Microsoft YaHei"/>
              </a:rPr>
              <a:t> </a:t>
            </a:r>
            <a:r>
              <a:rPr sz="2000" b="1" dirty="0">
                <a:latin typeface="Microsoft YaHei"/>
                <a:cs typeface="Microsoft YaHei"/>
              </a:rPr>
              <a:t>evaluation</a:t>
            </a:r>
            <a:r>
              <a:rPr sz="2000" b="1" spc="-40" dirty="0">
                <a:latin typeface="Microsoft YaHei"/>
                <a:cs typeface="Microsoft YaHei"/>
              </a:rPr>
              <a:t> </a:t>
            </a:r>
            <a:r>
              <a:rPr sz="2000" b="1" dirty="0">
                <a:latin typeface="Microsoft YaHei"/>
                <a:cs typeface="Microsoft YaHei"/>
              </a:rPr>
              <a:t>framework:</a:t>
            </a:r>
            <a:r>
              <a:rPr sz="2000" b="1" spc="-55" dirty="0">
                <a:latin typeface="Microsoft YaHei"/>
                <a:cs typeface="Microsoft YaHei"/>
              </a:rPr>
              <a:t> </a:t>
            </a:r>
            <a:r>
              <a:rPr sz="2000" dirty="0">
                <a:latin typeface="Microsoft YaHei"/>
                <a:cs typeface="Microsoft YaHei"/>
              </a:rPr>
              <a:t>Uses</a:t>
            </a:r>
            <a:r>
              <a:rPr sz="2000" spc="-50" dirty="0">
                <a:latin typeface="Microsoft YaHei"/>
                <a:cs typeface="Microsoft YaHei"/>
              </a:rPr>
              <a:t> </a:t>
            </a:r>
            <a:r>
              <a:rPr sz="2000" dirty="0">
                <a:latin typeface="Microsoft YaHei"/>
                <a:cs typeface="Microsoft YaHei"/>
              </a:rPr>
              <a:t>model</a:t>
            </a:r>
            <a:r>
              <a:rPr sz="2000" spc="-50" dirty="0">
                <a:latin typeface="Microsoft YaHei"/>
                <a:cs typeface="Microsoft YaHei"/>
              </a:rPr>
              <a:t> </a:t>
            </a:r>
            <a:r>
              <a:rPr sz="2000" spc="-30" dirty="0">
                <a:latin typeface="Microsoft YaHei"/>
                <a:cs typeface="Microsoft YaHei"/>
              </a:rPr>
              <a:t>output-</a:t>
            </a:r>
            <a:r>
              <a:rPr sz="2000" dirty="0">
                <a:latin typeface="Microsoft YaHei"/>
                <a:cs typeface="Microsoft YaHei"/>
              </a:rPr>
              <a:t>based</a:t>
            </a:r>
            <a:r>
              <a:rPr sz="2000" spc="-55" dirty="0">
                <a:latin typeface="Microsoft YaHei"/>
                <a:cs typeface="Microsoft YaHei"/>
              </a:rPr>
              <a:t> </a:t>
            </a:r>
            <a:r>
              <a:rPr sz="2000" spc="-10" dirty="0">
                <a:latin typeface="Microsoft YaHei"/>
                <a:cs typeface="Microsoft YaHei"/>
              </a:rPr>
              <a:t>assessments, 	</a:t>
            </a:r>
            <a:r>
              <a:rPr sz="2000" dirty="0">
                <a:latin typeface="Microsoft YaHei"/>
                <a:cs typeface="Microsoft YaHei"/>
              </a:rPr>
              <a:t>enabling</a:t>
            </a:r>
            <a:r>
              <a:rPr sz="2000" spc="-70" dirty="0">
                <a:latin typeface="Microsoft YaHei"/>
                <a:cs typeface="Microsoft YaHei"/>
              </a:rPr>
              <a:t> </a:t>
            </a:r>
            <a:r>
              <a:rPr sz="2000" spc="-10" dirty="0">
                <a:latin typeface="Microsoft YaHei"/>
                <a:cs typeface="Microsoft YaHei"/>
              </a:rPr>
              <a:t>one-</a:t>
            </a:r>
            <a:r>
              <a:rPr sz="2000" dirty="0">
                <a:latin typeface="Microsoft YaHei"/>
                <a:cs typeface="Microsoft YaHei"/>
              </a:rPr>
              <a:t>command</a:t>
            </a:r>
            <a:r>
              <a:rPr sz="2000" spc="-65" dirty="0">
                <a:latin typeface="Microsoft YaHei"/>
                <a:cs typeface="Microsoft YaHei"/>
              </a:rPr>
              <a:t> </a:t>
            </a:r>
            <a:r>
              <a:rPr sz="2000" dirty="0">
                <a:latin typeface="Microsoft YaHei"/>
                <a:cs typeface="Microsoft YaHei"/>
              </a:rPr>
              <a:t>evaluations</a:t>
            </a:r>
            <a:r>
              <a:rPr sz="2000" spc="-60" dirty="0">
                <a:latin typeface="Microsoft YaHei"/>
                <a:cs typeface="Microsoft YaHei"/>
              </a:rPr>
              <a:t> </a:t>
            </a:r>
            <a:r>
              <a:rPr sz="2000" dirty="0">
                <a:latin typeface="Microsoft YaHei"/>
                <a:cs typeface="Microsoft YaHei"/>
              </a:rPr>
              <a:t>and</a:t>
            </a:r>
            <a:r>
              <a:rPr sz="2000" spc="-65" dirty="0">
                <a:latin typeface="Microsoft YaHei"/>
                <a:cs typeface="Microsoft YaHei"/>
              </a:rPr>
              <a:t> </a:t>
            </a:r>
            <a:r>
              <a:rPr sz="2000" dirty="0">
                <a:latin typeface="Microsoft YaHei"/>
                <a:cs typeface="Microsoft YaHei"/>
              </a:rPr>
              <a:t>seamless</a:t>
            </a:r>
            <a:r>
              <a:rPr sz="2000" spc="-60" dirty="0">
                <a:latin typeface="Microsoft YaHei"/>
                <a:cs typeface="Microsoft YaHei"/>
              </a:rPr>
              <a:t> </a:t>
            </a:r>
            <a:r>
              <a:rPr sz="2000" dirty="0">
                <a:latin typeface="Microsoft YaHei"/>
                <a:cs typeface="Microsoft YaHei"/>
              </a:rPr>
              <a:t>integration</a:t>
            </a:r>
            <a:r>
              <a:rPr sz="2000" spc="-55" dirty="0">
                <a:latin typeface="Microsoft YaHei"/>
                <a:cs typeface="Microsoft YaHei"/>
              </a:rPr>
              <a:t> </a:t>
            </a:r>
            <a:r>
              <a:rPr sz="2000" dirty="0">
                <a:latin typeface="Microsoft YaHei"/>
                <a:cs typeface="Microsoft YaHei"/>
              </a:rPr>
              <a:t>of</a:t>
            </a:r>
            <a:r>
              <a:rPr sz="2000" spc="-70" dirty="0">
                <a:latin typeface="Microsoft YaHei"/>
                <a:cs typeface="Microsoft YaHei"/>
              </a:rPr>
              <a:t> </a:t>
            </a:r>
            <a:r>
              <a:rPr sz="2000" dirty="0">
                <a:latin typeface="Microsoft YaHei"/>
                <a:cs typeface="Microsoft YaHei"/>
              </a:rPr>
              <a:t>new</a:t>
            </a:r>
            <a:r>
              <a:rPr sz="2000" spc="-65" dirty="0">
                <a:latin typeface="Microsoft YaHei"/>
                <a:cs typeface="Microsoft YaHei"/>
              </a:rPr>
              <a:t> </a:t>
            </a:r>
            <a:r>
              <a:rPr sz="2000" dirty="0">
                <a:latin typeface="Microsoft YaHei"/>
                <a:cs typeface="Microsoft YaHei"/>
              </a:rPr>
              <a:t>tasks</a:t>
            </a:r>
            <a:r>
              <a:rPr sz="2000" spc="-60" dirty="0">
                <a:latin typeface="Microsoft YaHei"/>
                <a:cs typeface="Microsoft YaHei"/>
              </a:rPr>
              <a:t> </a:t>
            </a:r>
            <a:r>
              <a:rPr sz="2000" spc="-25" dirty="0">
                <a:latin typeface="Microsoft YaHei"/>
                <a:cs typeface="Microsoft YaHei"/>
              </a:rPr>
              <a:t>and 	</a:t>
            </a:r>
            <a:r>
              <a:rPr sz="2000" spc="-10" dirty="0">
                <a:latin typeface="Microsoft YaHei"/>
                <a:cs typeface="Microsoft YaHei"/>
              </a:rPr>
              <a:t>models.</a:t>
            </a:r>
            <a:endParaRPr sz="2000">
              <a:latin typeface="Microsoft YaHei"/>
              <a:cs typeface="Microsoft YaHei"/>
            </a:endParaRPr>
          </a:p>
          <a:p>
            <a:pPr marL="809625" marR="453390" lvl="1" indent="-339725" algn="just">
              <a:lnSpc>
                <a:spcPct val="150000"/>
              </a:lnSpc>
              <a:buFont typeface="Arial MT"/>
              <a:buChar char="•"/>
              <a:tabLst>
                <a:tab pos="812800" algn="l"/>
              </a:tabLst>
            </a:pPr>
            <a:r>
              <a:rPr sz="2000" b="1" dirty="0">
                <a:latin typeface="Microsoft YaHei"/>
                <a:cs typeface="Microsoft YaHei"/>
              </a:rPr>
              <a:t>Interactive</a:t>
            </a:r>
            <a:r>
              <a:rPr sz="2000" b="1" spc="-60" dirty="0">
                <a:latin typeface="Microsoft YaHei"/>
                <a:cs typeface="Microsoft YaHei"/>
              </a:rPr>
              <a:t> </a:t>
            </a:r>
            <a:r>
              <a:rPr sz="2000" b="1" dirty="0">
                <a:latin typeface="Microsoft YaHei"/>
                <a:cs typeface="Microsoft YaHei"/>
              </a:rPr>
              <a:t>safety</a:t>
            </a:r>
            <a:r>
              <a:rPr sz="2000" b="1" spc="-60" dirty="0">
                <a:latin typeface="Microsoft YaHei"/>
                <a:cs typeface="Microsoft YaHei"/>
              </a:rPr>
              <a:t> </a:t>
            </a:r>
            <a:r>
              <a:rPr sz="2000" b="1" dirty="0">
                <a:latin typeface="Microsoft YaHei"/>
                <a:cs typeface="Microsoft YaHei"/>
              </a:rPr>
              <a:t>arena:</a:t>
            </a:r>
            <a:r>
              <a:rPr sz="2000" b="1" spc="-55" dirty="0">
                <a:latin typeface="Microsoft YaHei"/>
                <a:cs typeface="Microsoft YaHei"/>
              </a:rPr>
              <a:t> </a:t>
            </a:r>
            <a:r>
              <a:rPr sz="2000" dirty="0">
                <a:latin typeface="Microsoft YaHei"/>
                <a:cs typeface="Microsoft YaHei"/>
              </a:rPr>
              <a:t>Supports</a:t>
            </a:r>
            <a:r>
              <a:rPr sz="2000" spc="-60" dirty="0">
                <a:latin typeface="Microsoft YaHei"/>
                <a:cs typeface="Microsoft YaHei"/>
              </a:rPr>
              <a:t> </a:t>
            </a:r>
            <a:r>
              <a:rPr sz="2000" dirty="0">
                <a:latin typeface="Microsoft YaHei"/>
                <a:cs typeface="Microsoft YaHei"/>
              </a:rPr>
              <a:t>adversarial</a:t>
            </a:r>
            <a:r>
              <a:rPr sz="2000" spc="-55" dirty="0">
                <a:latin typeface="Microsoft YaHei"/>
                <a:cs typeface="Microsoft YaHei"/>
              </a:rPr>
              <a:t> </a:t>
            </a:r>
            <a:r>
              <a:rPr sz="2000" dirty="0">
                <a:latin typeface="Microsoft YaHei"/>
                <a:cs typeface="Microsoft YaHei"/>
              </a:rPr>
              <a:t>prompt</a:t>
            </a:r>
            <a:r>
              <a:rPr sz="2000" spc="-60" dirty="0">
                <a:latin typeface="Microsoft YaHei"/>
                <a:cs typeface="Microsoft YaHei"/>
              </a:rPr>
              <a:t> </a:t>
            </a:r>
            <a:r>
              <a:rPr sz="2000" dirty="0">
                <a:latin typeface="Microsoft YaHei"/>
                <a:cs typeface="Microsoft YaHei"/>
              </a:rPr>
              <a:t>testing,</a:t>
            </a:r>
            <a:r>
              <a:rPr sz="2000" spc="-55" dirty="0">
                <a:latin typeface="Microsoft YaHei"/>
                <a:cs typeface="Microsoft YaHei"/>
              </a:rPr>
              <a:t> </a:t>
            </a:r>
            <a:r>
              <a:rPr sz="2000" dirty="0">
                <a:latin typeface="Microsoft YaHei"/>
                <a:cs typeface="Microsoft YaHei"/>
              </a:rPr>
              <a:t>user</a:t>
            </a:r>
            <a:r>
              <a:rPr sz="2000" spc="-65" dirty="0">
                <a:latin typeface="Microsoft YaHei"/>
                <a:cs typeface="Microsoft YaHei"/>
              </a:rPr>
              <a:t> </a:t>
            </a:r>
            <a:r>
              <a:rPr sz="2000" spc="-10" dirty="0">
                <a:latin typeface="Microsoft YaHei"/>
                <a:cs typeface="Microsoft YaHei"/>
              </a:rPr>
              <a:t>feedback 	</a:t>
            </a:r>
            <a:r>
              <a:rPr sz="2000" dirty="0">
                <a:latin typeface="Microsoft YaHei"/>
                <a:cs typeface="Microsoft YaHei"/>
              </a:rPr>
              <a:t>collection,</a:t>
            </a:r>
            <a:r>
              <a:rPr sz="2000" spc="-45" dirty="0">
                <a:latin typeface="Microsoft YaHei"/>
                <a:cs typeface="Microsoft YaHei"/>
              </a:rPr>
              <a:t> </a:t>
            </a:r>
            <a:r>
              <a:rPr sz="2000" dirty="0">
                <a:latin typeface="Microsoft YaHei"/>
                <a:cs typeface="Microsoft YaHei"/>
              </a:rPr>
              <a:t>and</a:t>
            </a:r>
            <a:r>
              <a:rPr sz="2000" spc="-55" dirty="0">
                <a:latin typeface="Microsoft YaHei"/>
                <a:cs typeface="Microsoft YaHei"/>
              </a:rPr>
              <a:t> </a:t>
            </a:r>
            <a:r>
              <a:rPr sz="2000" spc="-20" dirty="0">
                <a:latin typeface="Microsoft YaHei"/>
                <a:cs typeface="Microsoft YaHei"/>
              </a:rPr>
              <a:t>real-</a:t>
            </a:r>
            <a:r>
              <a:rPr sz="2000" dirty="0">
                <a:latin typeface="Microsoft YaHei"/>
                <a:cs typeface="Microsoft YaHei"/>
              </a:rPr>
              <a:t>time</a:t>
            </a:r>
            <a:r>
              <a:rPr sz="2000" spc="-45" dirty="0">
                <a:latin typeface="Microsoft YaHei"/>
                <a:cs typeface="Microsoft YaHei"/>
              </a:rPr>
              <a:t> </a:t>
            </a:r>
            <a:r>
              <a:rPr sz="2000" dirty="0">
                <a:latin typeface="Microsoft YaHei"/>
                <a:cs typeface="Microsoft YaHei"/>
              </a:rPr>
              <a:t>model</a:t>
            </a:r>
            <a:r>
              <a:rPr sz="2000" spc="-45" dirty="0">
                <a:latin typeface="Microsoft YaHei"/>
                <a:cs typeface="Microsoft YaHei"/>
              </a:rPr>
              <a:t> </a:t>
            </a:r>
            <a:r>
              <a:rPr sz="2000" spc="-10" dirty="0">
                <a:latin typeface="Microsoft YaHei"/>
                <a:cs typeface="Microsoft YaHei"/>
              </a:rPr>
              <a:t>comparisons.</a:t>
            </a:r>
            <a:endParaRPr sz="2000">
              <a:latin typeface="Microsoft YaHei"/>
              <a:cs typeface="Microsoft YaHei"/>
            </a:endParaRPr>
          </a:p>
          <a:p>
            <a:pPr marL="809625" marR="394970" lvl="1" indent="-339725" algn="just">
              <a:lnSpc>
                <a:spcPct val="150000"/>
              </a:lnSpc>
              <a:buFont typeface="Arial MT"/>
              <a:buChar char="•"/>
              <a:tabLst>
                <a:tab pos="812800" algn="l"/>
              </a:tabLst>
            </a:pPr>
            <a:r>
              <a:rPr sz="2000" b="1" dirty="0">
                <a:latin typeface="Microsoft YaHei"/>
                <a:cs typeface="Microsoft YaHei"/>
              </a:rPr>
              <a:t>Fully</a:t>
            </a:r>
            <a:r>
              <a:rPr sz="2000" b="1" spc="-70" dirty="0">
                <a:latin typeface="Microsoft YaHei"/>
                <a:cs typeface="Microsoft YaHei"/>
              </a:rPr>
              <a:t> </a:t>
            </a:r>
            <a:r>
              <a:rPr sz="2000" b="1" dirty="0">
                <a:latin typeface="Microsoft YaHei"/>
                <a:cs typeface="Microsoft YaHei"/>
              </a:rPr>
              <a:t>reproducible</a:t>
            </a:r>
            <a:r>
              <a:rPr sz="2000" b="1" spc="-75" dirty="0">
                <a:latin typeface="Microsoft YaHei"/>
                <a:cs typeface="Microsoft YaHei"/>
              </a:rPr>
              <a:t> </a:t>
            </a:r>
            <a:r>
              <a:rPr sz="2000" b="1" dirty="0">
                <a:latin typeface="Microsoft YaHei"/>
                <a:cs typeface="Microsoft YaHei"/>
              </a:rPr>
              <a:t>evaluation</a:t>
            </a:r>
            <a:r>
              <a:rPr sz="2000" b="1" spc="-65" dirty="0">
                <a:latin typeface="Microsoft YaHei"/>
                <a:cs typeface="Microsoft YaHei"/>
              </a:rPr>
              <a:t> </a:t>
            </a:r>
            <a:r>
              <a:rPr sz="2000" b="1" dirty="0">
                <a:latin typeface="Microsoft YaHei"/>
                <a:cs typeface="Microsoft YaHei"/>
              </a:rPr>
              <a:t>strategy:</a:t>
            </a:r>
            <a:r>
              <a:rPr sz="2000" b="1" spc="-75" dirty="0">
                <a:latin typeface="Microsoft YaHei"/>
                <a:cs typeface="Microsoft YaHei"/>
              </a:rPr>
              <a:t> </a:t>
            </a:r>
            <a:r>
              <a:rPr sz="2000" dirty="0">
                <a:latin typeface="Microsoft YaHei"/>
                <a:cs typeface="Microsoft YaHei"/>
              </a:rPr>
              <a:t>With</a:t>
            </a:r>
            <a:r>
              <a:rPr sz="2000" spc="-70" dirty="0">
                <a:latin typeface="Microsoft YaHei"/>
                <a:cs typeface="Microsoft YaHei"/>
              </a:rPr>
              <a:t> </a:t>
            </a:r>
            <a:r>
              <a:rPr sz="2000" dirty="0">
                <a:latin typeface="Microsoft YaHei"/>
                <a:cs typeface="Microsoft YaHei"/>
              </a:rPr>
              <a:t>rolling</a:t>
            </a:r>
            <a:r>
              <a:rPr sz="2000" spc="-80" dirty="0">
                <a:latin typeface="Microsoft YaHei"/>
                <a:cs typeface="Microsoft YaHei"/>
              </a:rPr>
              <a:t> </a:t>
            </a:r>
            <a:r>
              <a:rPr sz="2000" dirty="0">
                <a:latin typeface="Microsoft YaHei"/>
                <a:cs typeface="Microsoft YaHei"/>
              </a:rPr>
              <a:t>updates</a:t>
            </a:r>
            <a:r>
              <a:rPr sz="2000" spc="-75" dirty="0">
                <a:latin typeface="Microsoft YaHei"/>
                <a:cs typeface="Microsoft YaHei"/>
              </a:rPr>
              <a:t> </a:t>
            </a:r>
            <a:r>
              <a:rPr sz="2000" dirty="0">
                <a:latin typeface="Microsoft YaHei"/>
                <a:cs typeface="Microsoft YaHei"/>
              </a:rPr>
              <a:t>to</a:t>
            </a:r>
            <a:r>
              <a:rPr sz="2000" spc="-75" dirty="0">
                <a:latin typeface="Microsoft YaHei"/>
                <a:cs typeface="Microsoft YaHei"/>
              </a:rPr>
              <a:t> </a:t>
            </a:r>
            <a:r>
              <a:rPr sz="2000" dirty="0">
                <a:latin typeface="Microsoft YaHei"/>
                <a:cs typeface="Microsoft YaHei"/>
              </a:rPr>
              <a:t>prevent</a:t>
            </a:r>
            <a:r>
              <a:rPr sz="2000" spc="-70" dirty="0">
                <a:latin typeface="Microsoft YaHei"/>
                <a:cs typeface="Microsoft YaHei"/>
              </a:rPr>
              <a:t> </a:t>
            </a:r>
            <a:r>
              <a:rPr sz="2000" spc="-20" dirty="0">
                <a:latin typeface="Microsoft YaHei"/>
                <a:cs typeface="Microsoft YaHei"/>
              </a:rPr>
              <a:t>data 	</a:t>
            </a:r>
            <a:r>
              <a:rPr sz="2000" spc="-10" dirty="0">
                <a:latin typeface="Microsoft YaHei"/>
                <a:cs typeface="Microsoft YaHei"/>
              </a:rPr>
              <a:t>contamination.</a:t>
            </a:r>
            <a:endParaRPr sz="2000">
              <a:latin typeface="Microsoft YaHei"/>
              <a:cs typeface="Microsoft Ya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789305" y="1450340"/>
            <a:ext cx="2860040"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Microsoft YaHei"/>
                <a:cs typeface="Microsoft YaHei"/>
              </a:rPr>
              <a:t>Libra-</a:t>
            </a:r>
            <a:r>
              <a:rPr sz="2400" b="1" spc="-10" dirty="0">
                <a:latin typeface="Microsoft YaHei"/>
                <a:cs typeface="Microsoft YaHei"/>
              </a:rPr>
              <a:t>Leaderboard</a:t>
            </a:r>
            <a:endParaRPr sz="2400">
              <a:latin typeface="Microsoft YaHei"/>
              <a:cs typeface="Microsoft YaHei"/>
            </a:endParaRPr>
          </a:p>
        </p:txBody>
      </p:sp>
      <p:sp>
        <p:nvSpPr>
          <p:cNvPr id="4" name="object 4"/>
          <p:cNvSpPr/>
          <p:nvPr/>
        </p:nvSpPr>
        <p:spPr>
          <a:xfrm>
            <a:off x="3894454" y="1684020"/>
            <a:ext cx="383540" cy="2080260"/>
          </a:xfrm>
          <a:custGeom>
            <a:avLst/>
            <a:gdLst/>
            <a:ahLst/>
            <a:cxnLst/>
            <a:rect l="l" t="t" r="r" b="b"/>
            <a:pathLst>
              <a:path w="383539" h="2080260">
                <a:moveTo>
                  <a:pt x="383540" y="2080260"/>
                </a:moveTo>
                <a:lnTo>
                  <a:pt x="308894" y="2080260"/>
                </a:lnTo>
                <a:lnTo>
                  <a:pt x="247937" y="2080260"/>
                </a:lnTo>
                <a:lnTo>
                  <a:pt x="206839" y="2080260"/>
                </a:lnTo>
                <a:lnTo>
                  <a:pt x="191768" y="2080260"/>
                </a:lnTo>
                <a:lnTo>
                  <a:pt x="191771" y="0"/>
                </a:lnTo>
                <a:lnTo>
                  <a:pt x="176700" y="0"/>
                </a:lnTo>
                <a:lnTo>
                  <a:pt x="135602" y="0"/>
                </a:lnTo>
                <a:lnTo>
                  <a:pt x="74645" y="0"/>
                </a:lnTo>
                <a:lnTo>
                  <a:pt x="0" y="0"/>
                </a:lnTo>
                <a:lnTo>
                  <a:pt x="74645" y="0"/>
                </a:lnTo>
                <a:lnTo>
                  <a:pt x="191771" y="0"/>
                </a:lnTo>
                <a:lnTo>
                  <a:pt x="308896" y="0"/>
                </a:lnTo>
                <a:lnTo>
                  <a:pt x="383542" y="0"/>
                </a:lnTo>
              </a:path>
            </a:pathLst>
          </a:custGeom>
          <a:ln w="38100">
            <a:solidFill>
              <a:srgbClr val="000000"/>
            </a:solidFill>
          </a:ln>
        </p:spPr>
        <p:txBody>
          <a:bodyPr wrap="square" lIns="0" tIns="0" rIns="0" bIns="0" rtlCol="0"/>
          <a:lstStyle/>
          <a:p>
            <a:endParaRPr/>
          </a:p>
        </p:txBody>
      </p:sp>
      <p:sp>
        <p:nvSpPr>
          <p:cNvPr id="5" name="object 5"/>
          <p:cNvSpPr txBox="1"/>
          <p:nvPr/>
        </p:nvSpPr>
        <p:spPr>
          <a:xfrm>
            <a:off x="4418965" y="1246734"/>
            <a:ext cx="5975350" cy="4465320"/>
          </a:xfrm>
          <a:prstGeom prst="rect">
            <a:avLst/>
          </a:prstGeom>
        </p:spPr>
        <p:txBody>
          <a:bodyPr vert="horz" wrap="square" lIns="0" tIns="215900" rIns="0" bIns="0" rtlCol="0">
            <a:spAutoFit/>
          </a:bodyPr>
          <a:lstStyle/>
          <a:p>
            <a:pPr marL="12700">
              <a:lnSpc>
                <a:spcPct val="100000"/>
              </a:lnSpc>
              <a:spcBef>
                <a:spcPts val="1700"/>
              </a:spcBef>
            </a:pPr>
            <a:r>
              <a:rPr sz="2400" b="1" spc="-10" dirty="0">
                <a:latin typeface="Microsoft YaHei"/>
                <a:cs typeface="Microsoft YaHei"/>
              </a:rPr>
              <a:t>Safety-</a:t>
            </a:r>
            <a:r>
              <a:rPr sz="2400" b="1" dirty="0">
                <a:latin typeface="Microsoft YaHei"/>
                <a:cs typeface="Microsoft YaHei"/>
              </a:rPr>
              <a:t>Oriented</a:t>
            </a:r>
            <a:r>
              <a:rPr sz="2400" b="1" spc="-110" dirty="0">
                <a:latin typeface="Microsoft YaHei"/>
                <a:cs typeface="Microsoft YaHei"/>
              </a:rPr>
              <a:t> </a:t>
            </a:r>
            <a:r>
              <a:rPr sz="2400" b="1" dirty="0">
                <a:latin typeface="Microsoft YaHei"/>
                <a:cs typeface="Microsoft YaHei"/>
              </a:rPr>
              <a:t>Evaluation</a:t>
            </a:r>
            <a:r>
              <a:rPr sz="2400" b="1" spc="-120" dirty="0">
                <a:latin typeface="Microsoft YaHei"/>
                <a:cs typeface="Microsoft YaHei"/>
              </a:rPr>
              <a:t> </a:t>
            </a:r>
            <a:r>
              <a:rPr sz="2400" b="1" spc="-10" dirty="0">
                <a:latin typeface="Microsoft YaHei"/>
                <a:cs typeface="Microsoft YaHei"/>
              </a:rPr>
              <a:t>Framework</a:t>
            </a:r>
            <a:endParaRPr sz="2400">
              <a:latin typeface="Microsoft YaHei"/>
              <a:cs typeface="Microsoft YaHei"/>
            </a:endParaRPr>
          </a:p>
          <a:p>
            <a:pPr marL="812165" indent="-342265">
              <a:lnSpc>
                <a:spcPct val="100000"/>
              </a:lnSpc>
              <a:spcBef>
                <a:spcPts val="1340"/>
              </a:spcBef>
              <a:buFont typeface="Arial MT"/>
              <a:buChar char="•"/>
              <a:tabLst>
                <a:tab pos="812165" algn="l"/>
              </a:tabLst>
            </a:pPr>
            <a:r>
              <a:rPr sz="2000" spc="-35" dirty="0">
                <a:latin typeface="Microsoft YaHei"/>
                <a:cs typeface="Microsoft YaHei"/>
              </a:rPr>
              <a:t>Back-</a:t>
            </a:r>
            <a:r>
              <a:rPr sz="2000" dirty="0">
                <a:latin typeface="Microsoft YaHei"/>
                <a:cs typeface="Microsoft YaHei"/>
              </a:rPr>
              <a:t>End</a:t>
            </a:r>
            <a:r>
              <a:rPr sz="2000" spc="-35" dirty="0">
                <a:latin typeface="Microsoft YaHei"/>
                <a:cs typeface="Microsoft YaHei"/>
              </a:rPr>
              <a:t> </a:t>
            </a:r>
            <a:r>
              <a:rPr sz="2000" spc="-10" dirty="0">
                <a:latin typeface="Microsoft YaHei"/>
                <a:cs typeface="Microsoft YaHei"/>
              </a:rPr>
              <a:t>Framework</a:t>
            </a:r>
            <a:endParaRPr sz="2000">
              <a:latin typeface="Microsoft YaHei"/>
              <a:cs typeface="Microsoft YaHei"/>
            </a:endParaRPr>
          </a:p>
          <a:p>
            <a:pPr marL="812165" indent="-342265">
              <a:lnSpc>
                <a:spcPct val="100000"/>
              </a:lnSpc>
              <a:spcBef>
                <a:spcPts val="1200"/>
              </a:spcBef>
              <a:buFont typeface="Arial MT"/>
              <a:buChar char="•"/>
              <a:tabLst>
                <a:tab pos="812165" algn="l"/>
              </a:tabLst>
            </a:pPr>
            <a:r>
              <a:rPr sz="2000" dirty="0">
                <a:latin typeface="Microsoft YaHei"/>
                <a:cs typeface="Microsoft YaHei"/>
              </a:rPr>
              <a:t>Safety</a:t>
            </a:r>
            <a:r>
              <a:rPr sz="2000" spc="-60" dirty="0">
                <a:latin typeface="Microsoft YaHei"/>
                <a:cs typeface="Microsoft YaHei"/>
              </a:rPr>
              <a:t> </a:t>
            </a:r>
            <a:r>
              <a:rPr sz="2000" spc="-10" dirty="0">
                <a:latin typeface="Microsoft YaHei"/>
                <a:cs typeface="Microsoft YaHei"/>
              </a:rPr>
              <a:t>Datasets</a:t>
            </a:r>
            <a:endParaRPr sz="2000">
              <a:latin typeface="Microsoft YaHei"/>
              <a:cs typeface="Microsoft YaHei"/>
            </a:endParaRPr>
          </a:p>
          <a:p>
            <a:pPr marL="812165" indent="-342265">
              <a:lnSpc>
                <a:spcPct val="100000"/>
              </a:lnSpc>
              <a:spcBef>
                <a:spcPts val="1200"/>
              </a:spcBef>
              <a:buFont typeface="Arial MT"/>
              <a:buChar char="•"/>
              <a:tabLst>
                <a:tab pos="812165" algn="l"/>
              </a:tabLst>
            </a:pPr>
            <a:r>
              <a:rPr sz="2000" dirty="0">
                <a:latin typeface="Microsoft YaHei"/>
                <a:cs typeface="Microsoft YaHei"/>
              </a:rPr>
              <a:t>Unified</a:t>
            </a:r>
            <a:r>
              <a:rPr sz="2000" spc="-50" dirty="0">
                <a:latin typeface="Microsoft YaHei"/>
                <a:cs typeface="Microsoft YaHei"/>
              </a:rPr>
              <a:t> </a:t>
            </a:r>
            <a:r>
              <a:rPr sz="2000" dirty="0">
                <a:latin typeface="Microsoft YaHei"/>
                <a:cs typeface="Microsoft YaHei"/>
              </a:rPr>
              <a:t>and</a:t>
            </a:r>
            <a:r>
              <a:rPr sz="2000" spc="-50" dirty="0">
                <a:latin typeface="Microsoft YaHei"/>
                <a:cs typeface="Microsoft YaHei"/>
              </a:rPr>
              <a:t> </a:t>
            </a:r>
            <a:r>
              <a:rPr sz="2000" dirty="0">
                <a:latin typeface="Microsoft YaHei"/>
                <a:cs typeface="Microsoft YaHei"/>
              </a:rPr>
              <a:t>Dynamic</a:t>
            </a:r>
            <a:r>
              <a:rPr sz="2000" spc="-50" dirty="0">
                <a:latin typeface="Microsoft YaHei"/>
                <a:cs typeface="Microsoft YaHei"/>
              </a:rPr>
              <a:t> </a:t>
            </a:r>
            <a:r>
              <a:rPr sz="2000" spc="-10" dirty="0">
                <a:latin typeface="Microsoft YaHei"/>
                <a:cs typeface="Microsoft YaHei"/>
              </a:rPr>
              <a:t>Evaluation</a:t>
            </a:r>
            <a:endParaRPr sz="2000">
              <a:latin typeface="Microsoft YaHei"/>
              <a:cs typeface="Microsoft YaHei"/>
            </a:endParaRPr>
          </a:p>
          <a:p>
            <a:pPr marL="12700">
              <a:lnSpc>
                <a:spcPct val="100000"/>
              </a:lnSpc>
              <a:spcBef>
                <a:spcPts val="2120"/>
              </a:spcBef>
            </a:pPr>
            <a:r>
              <a:rPr sz="2400" b="1" dirty="0">
                <a:latin typeface="Microsoft YaHei"/>
                <a:cs typeface="Microsoft YaHei"/>
              </a:rPr>
              <a:t>Safety</a:t>
            </a:r>
            <a:r>
              <a:rPr sz="2400" b="1" spc="-60" dirty="0">
                <a:latin typeface="Microsoft YaHei"/>
                <a:cs typeface="Microsoft YaHei"/>
              </a:rPr>
              <a:t> </a:t>
            </a:r>
            <a:r>
              <a:rPr sz="2400" b="1" spc="-20" dirty="0">
                <a:latin typeface="Microsoft YaHei"/>
                <a:cs typeface="Microsoft YaHei"/>
              </a:rPr>
              <a:t>Arena</a:t>
            </a:r>
            <a:endParaRPr sz="2400">
              <a:latin typeface="Microsoft YaHei"/>
              <a:cs typeface="Microsoft YaHei"/>
            </a:endParaRPr>
          </a:p>
          <a:p>
            <a:pPr marL="812165" indent="-342265">
              <a:lnSpc>
                <a:spcPct val="100000"/>
              </a:lnSpc>
              <a:spcBef>
                <a:spcPts val="1335"/>
              </a:spcBef>
              <a:buFont typeface="Arial MT"/>
              <a:buChar char="•"/>
              <a:tabLst>
                <a:tab pos="812165" algn="l"/>
              </a:tabLst>
            </a:pPr>
            <a:r>
              <a:rPr sz="2000" dirty="0">
                <a:latin typeface="Microsoft YaHei"/>
                <a:cs typeface="Microsoft YaHei"/>
              </a:rPr>
              <a:t>Core</a:t>
            </a:r>
            <a:r>
              <a:rPr sz="2000" spc="-80" dirty="0">
                <a:latin typeface="Microsoft YaHei"/>
                <a:cs typeface="Microsoft YaHei"/>
              </a:rPr>
              <a:t> </a:t>
            </a:r>
            <a:r>
              <a:rPr sz="2000" spc="-10" dirty="0">
                <a:latin typeface="Microsoft YaHei"/>
                <a:cs typeface="Microsoft YaHei"/>
              </a:rPr>
              <a:t>Functionality</a:t>
            </a:r>
            <a:endParaRPr sz="2000">
              <a:latin typeface="Microsoft YaHei"/>
              <a:cs typeface="Microsoft YaHei"/>
            </a:endParaRPr>
          </a:p>
          <a:p>
            <a:pPr marL="812165" indent="-342265">
              <a:lnSpc>
                <a:spcPct val="100000"/>
              </a:lnSpc>
              <a:spcBef>
                <a:spcPts val="1200"/>
              </a:spcBef>
              <a:buFont typeface="Arial MT"/>
              <a:buChar char="•"/>
              <a:tabLst>
                <a:tab pos="812165" algn="l"/>
              </a:tabLst>
            </a:pPr>
            <a:r>
              <a:rPr sz="2000" dirty="0">
                <a:latin typeface="Microsoft YaHei"/>
                <a:cs typeface="Microsoft YaHei"/>
              </a:rPr>
              <a:t>Key</a:t>
            </a:r>
            <a:r>
              <a:rPr sz="2000" spc="-60" dirty="0">
                <a:latin typeface="Microsoft YaHei"/>
                <a:cs typeface="Microsoft YaHei"/>
              </a:rPr>
              <a:t> </a:t>
            </a:r>
            <a:r>
              <a:rPr sz="2000" spc="-10" dirty="0">
                <a:latin typeface="Microsoft YaHei"/>
                <a:cs typeface="Microsoft YaHei"/>
              </a:rPr>
              <a:t>Innovations</a:t>
            </a:r>
            <a:endParaRPr sz="2000">
              <a:latin typeface="Microsoft YaHei"/>
              <a:cs typeface="Microsoft YaHei"/>
            </a:endParaRPr>
          </a:p>
          <a:p>
            <a:pPr marL="812165" indent="-342265">
              <a:lnSpc>
                <a:spcPct val="100000"/>
              </a:lnSpc>
              <a:spcBef>
                <a:spcPts val="1200"/>
              </a:spcBef>
              <a:buFont typeface="Arial MT"/>
              <a:buChar char="•"/>
              <a:tabLst>
                <a:tab pos="812165" algn="l"/>
              </a:tabLst>
            </a:pPr>
            <a:r>
              <a:rPr sz="2000" dirty="0">
                <a:latin typeface="Microsoft YaHei"/>
                <a:cs typeface="Microsoft YaHei"/>
              </a:rPr>
              <a:t>Interactive</a:t>
            </a:r>
            <a:r>
              <a:rPr sz="2000" spc="-125" dirty="0">
                <a:latin typeface="Microsoft YaHei"/>
                <a:cs typeface="Microsoft YaHei"/>
              </a:rPr>
              <a:t> </a:t>
            </a:r>
            <a:r>
              <a:rPr sz="2000" spc="-25" dirty="0">
                <a:latin typeface="Microsoft YaHei"/>
                <a:cs typeface="Microsoft YaHei"/>
              </a:rPr>
              <a:t>UI</a:t>
            </a:r>
            <a:endParaRPr sz="2000">
              <a:latin typeface="Microsoft YaHei"/>
              <a:cs typeface="Microsoft YaHei"/>
            </a:endParaRPr>
          </a:p>
          <a:p>
            <a:pPr marL="812165" indent="-342265">
              <a:lnSpc>
                <a:spcPct val="100000"/>
              </a:lnSpc>
              <a:spcBef>
                <a:spcPts val="1200"/>
              </a:spcBef>
              <a:buFont typeface="Arial MT"/>
              <a:buChar char="•"/>
              <a:tabLst>
                <a:tab pos="812165" algn="l"/>
              </a:tabLst>
            </a:pPr>
            <a:r>
              <a:rPr sz="2000" dirty="0">
                <a:latin typeface="Microsoft YaHei"/>
                <a:cs typeface="Microsoft YaHei"/>
              </a:rPr>
              <a:t>Combined</a:t>
            </a:r>
            <a:r>
              <a:rPr sz="2000" spc="-65" dirty="0">
                <a:latin typeface="Microsoft YaHei"/>
                <a:cs typeface="Microsoft YaHei"/>
              </a:rPr>
              <a:t> </a:t>
            </a:r>
            <a:r>
              <a:rPr sz="2000" dirty="0">
                <a:latin typeface="Microsoft YaHei"/>
                <a:cs typeface="Microsoft YaHei"/>
              </a:rPr>
              <a:t>Scoring</a:t>
            </a:r>
            <a:r>
              <a:rPr sz="2000" spc="-60" dirty="0">
                <a:latin typeface="Microsoft YaHei"/>
                <a:cs typeface="Microsoft YaHei"/>
              </a:rPr>
              <a:t> </a:t>
            </a:r>
            <a:r>
              <a:rPr sz="2000" spc="-10" dirty="0">
                <a:latin typeface="Microsoft YaHei"/>
                <a:cs typeface="Microsoft YaHei"/>
              </a:rPr>
              <a:t>Methods</a:t>
            </a:r>
            <a:endParaRPr sz="2000">
              <a:latin typeface="Microsoft YaHei"/>
              <a:cs typeface="Microsoft YaHe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433387" y="980947"/>
            <a:ext cx="5975350" cy="1686560"/>
          </a:xfrm>
          <a:prstGeom prst="rect">
            <a:avLst/>
          </a:prstGeom>
        </p:spPr>
        <p:txBody>
          <a:bodyPr vert="horz" wrap="square" lIns="0" tIns="204470" rIns="0" bIns="0" rtlCol="0">
            <a:spAutoFit/>
          </a:bodyPr>
          <a:lstStyle/>
          <a:p>
            <a:pPr marL="12700">
              <a:lnSpc>
                <a:spcPct val="100000"/>
              </a:lnSpc>
              <a:spcBef>
                <a:spcPts val="1610"/>
              </a:spcBef>
            </a:pPr>
            <a:r>
              <a:rPr sz="2400" b="1" spc="-10" dirty="0">
                <a:solidFill>
                  <a:srgbClr val="0061AE"/>
                </a:solidFill>
                <a:latin typeface="Microsoft YaHei"/>
                <a:cs typeface="Microsoft YaHei"/>
              </a:rPr>
              <a:t>Safety-</a:t>
            </a:r>
            <a:r>
              <a:rPr sz="2400" b="1" dirty="0">
                <a:solidFill>
                  <a:srgbClr val="0061AE"/>
                </a:solidFill>
                <a:latin typeface="Microsoft YaHei"/>
                <a:cs typeface="Microsoft YaHei"/>
              </a:rPr>
              <a:t>Oriented</a:t>
            </a:r>
            <a:r>
              <a:rPr sz="2400" b="1" spc="-110" dirty="0">
                <a:solidFill>
                  <a:srgbClr val="0061AE"/>
                </a:solidFill>
                <a:latin typeface="Microsoft YaHei"/>
                <a:cs typeface="Microsoft YaHei"/>
              </a:rPr>
              <a:t> </a:t>
            </a:r>
            <a:r>
              <a:rPr sz="2400" b="1" dirty="0">
                <a:solidFill>
                  <a:srgbClr val="0061AE"/>
                </a:solidFill>
                <a:latin typeface="Microsoft YaHei"/>
                <a:cs typeface="Microsoft YaHei"/>
              </a:rPr>
              <a:t>Evaluation</a:t>
            </a:r>
            <a:r>
              <a:rPr sz="2400" b="1" spc="-120" dirty="0">
                <a:solidFill>
                  <a:srgbClr val="0061AE"/>
                </a:solidFill>
                <a:latin typeface="Microsoft YaHei"/>
                <a:cs typeface="Microsoft YaHei"/>
              </a:rPr>
              <a:t> </a:t>
            </a:r>
            <a:r>
              <a:rPr sz="2400" b="1" spc="-10" dirty="0">
                <a:solidFill>
                  <a:srgbClr val="0061AE"/>
                </a:solidFill>
                <a:latin typeface="Microsoft YaHei"/>
                <a:cs typeface="Microsoft YaHei"/>
              </a:rPr>
              <a:t>Framework</a:t>
            </a:r>
            <a:endParaRPr sz="2400">
              <a:latin typeface="Microsoft YaHei"/>
              <a:cs typeface="Microsoft YaHei"/>
            </a:endParaRPr>
          </a:p>
          <a:p>
            <a:pPr marL="354965" indent="-342265">
              <a:lnSpc>
                <a:spcPct val="100000"/>
              </a:lnSpc>
              <a:spcBef>
                <a:spcPts val="1515"/>
              </a:spcBef>
              <a:buFont typeface="Arial MT"/>
              <a:buChar char="•"/>
              <a:tabLst>
                <a:tab pos="354965" algn="l"/>
              </a:tabLst>
            </a:pPr>
            <a:r>
              <a:rPr sz="2400" b="1" spc="-45" dirty="0">
                <a:latin typeface="Microsoft YaHei"/>
                <a:cs typeface="Microsoft YaHei"/>
              </a:rPr>
              <a:t>Back-</a:t>
            </a:r>
            <a:r>
              <a:rPr sz="2400" b="1" dirty="0">
                <a:latin typeface="Microsoft YaHei"/>
                <a:cs typeface="Microsoft YaHei"/>
              </a:rPr>
              <a:t>End</a:t>
            </a:r>
            <a:r>
              <a:rPr sz="2400" b="1" spc="20" dirty="0">
                <a:latin typeface="Microsoft YaHei"/>
                <a:cs typeface="Microsoft YaHei"/>
              </a:rPr>
              <a:t> </a:t>
            </a:r>
            <a:r>
              <a:rPr sz="2400" b="1" dirty="0">
                <a:latin typeface="Microsoft YaHei"/>
                <a:cs typeface="Microsoft YaHei"/>
              </a:rPr>
              <a:t>Framework:</a:t>
            </a:r>
            <a:r>
              <a:rPr sz="2400" b="1" spc="25" dirty="0">
                <a:latin typeface="Microsoft YaHei"/>
                <a:cs typeface="Microsoft YaHei"/>
              </a:rPr>
              <a:t> </a:t>
            </a:r>
            <a:r>
              <a:rPr sz="2400" b="1" spc="-10" dirty="0">
                <a:latin typeface="Microsoft YaHei"/>
                <a:cs typeface="Microsoft YaHei"/>
              </a:rPr>
              <a:t>Libra-</a:t>
            </a:r>
            <a:r>
              <a:rPr sz="2400" b="1" spc="-20" dirty="0">
                <a:latin typeface="Microsoft YaHei"/>
                <a:cs typeface="Microsoft YaHei"/>
              </a:rPr>
              <a:t>Eval</a:t>
            </a:r>
            <a:endParaRPr sz="2400">
              <a:latin typeface="Microsoft YaHei"/>
              <a:cs typeface="Microsoft YaHei"/>
            </a:endParaRPr>
          </a:p>
          <a:p>
            <a:pPr marL="354965" indent="-342265">
              <a:lnSpc>
                <a:spcPct val="100000"/>
              </a:lnSpc>
              <a:spcBef>
                <a:spcPts val="1415"/>
              </a:spcBef>
              <a:buFont typeface="Arial MT"/>
              <a:buChar char="•"/>
              <a:tabLst>
                <a:tab pos="354965" algn="l"/>
              </a:tabLst>
            </a:pPr>
            <a:r>
              <a:rPr sz="2400" b="1" dirty="0">
                <a:latin typeface="Microsoft YaHei"/>
                <a:cs typeface="Microsoft YaHei"/>
              </a:rPr>
              <a:t>Safety</a:t>
            </a:r>
            <a:r>
              <a:rPr sz="2400" b="1" spc="-65" dirty="0">
                <a:latin typeface="Microsoft YaHei"/>
                <a:cs typeface="Microsoft YaHei"/>
              </a:rPr>
              <a:t> </a:t>
            </a:r>
            <a:r>
              <a:rPr sz="2400" b="1" dirty="0">
                <a:latin typeface="Microsoft YaHei"/>
                <a:cs typeface="Microsoft YaHei"/>
              </a:rPr>
              <a:t>Datasets:</a:t>
            </a:r>
            <a:r>
              <a:rPr sz="2400" b="1" spc="-60" dirty="0">
                <a:latin typeface="Microsoft YaHei"/>
                <a:cs typeface="Microsoft YaHei"/>
              </a:rPr>
              <a:t> </a:t>
            </a:r>
            <a:r>
              <a:rPr sz="2400" b="1" dirty="0">
                <a:latin typeface="Microsoft YaHei"/>
                <a:cs typeface="Microsoft YaHei"/>
              </a:rPr>
              <a:t>57</a:t>
            </a:r>
            <a:r>
              <a:rPr sz="2400" b="1" spc="-65" dirty="0">
                <a:latin typeface="Microsoft YaHei"/>
                <a:cs typeface="Microsoft YaHei"/>
              </a:rPr>
              <a:t> </a:t>
            </a:r>
            <a:r>
              <a:rPr sz="2400" b="1" spc="-10" dirty="0">
                <a:latin typeface="Microsoft YaHei"/>
                <a:cs typeface="Microsoft YaHei"/>
              </a:rPr>
              <a:t>Databases</a:t>
            </a:r>
            <a:endParaRPr sz="2400">
              <a:latin typeface="Microsoft YaHei"/>
              <a:cs typeface="Microsoft YaHei"/>
            </a:endParaRPr>
          </a:p>
        </p:txBody>
      </p:sp>
      <p:graphicFrame>
        <p:nvGraphicFramePr>
          <p:cNvPr id="4" name="object 4"/>
          <p:cNvGraphicFramePr>
            <a:graphicFrameLocks noGrp="1"/>
          </p:cNvGraphicFramePr>
          <p:nvPr/>
        </p:nvGraphicFramePr>
        <p:xfrm>
          <a:off x="760730" y="2784475"/>
          <a:ext cx="10661015" cy="3596640"/>
        </p:xfrm>
        <a:graphic>
          <a:graphicData uri="http://schemas.openxmlformats.org/drawingml/2006/table">
            <a:tbl>
              <a:tblPr firstRow="1" bandRow="1">
                <a:tableStyleId>{2D5ABB26-0587-4C30-8999-92F81FD0307C}</a:tableStyleId>
              </a:tblPr>
              <a:tblGrid>
                <a:gridCol w="2300605">
                  <a:extLst>
                    <a:ext uri="{9D8B030D-6E8A-4147-A177-3AD203B41FA5}">
                      <a16:colId xmlns:a16="http://schemas.microsoft.com/office/drawing/2014/main" val="20000"/>
                    </a:ext>
                  </a:extLst>
                </a:gridCol>
                <a:gridCol w="4135754">
                  <a:extLst>
                    <a:ext uri="{9D8B030D-6E8A-4147-A177-3AD203B41FA5}">
                      <a16:colId xmlns:a16="http://schemas.microsoft.com/office/drawing/2014/main" val="20001"/>
                    </a:ext>
                  </a:extLst>
                </a:gridCol>
                <a:gridCol w="4135754">
                  <a:extLst>
                    <a:ext uri="{9D8B030D-6E8A-4147-A177-3AD203B41FA5}">
                      <a16:colId xmlns:a16="http://schemas.microsoft.com/office/drawing/2014/main" val="20002"/>
                    </a:ext>
                  </a:extLst>
                </a:gridCol>
              </a:tblGrid>
              <a:tr h="335280">
                <a:tc>
                  <a:txBody>
                    <a:bodyPr/>
                    <a:lstStyle/>
                    <a:p>
                      <a:pPr algn="ctr">
                        <a:lnSpc>
                          <a:spcPct val="100000"/>
                        </a:lnSpc>
                        <a:spcBef>
                          <a:spcPts val="350"/>
                        </a:spcBef>
                      </a:pPr>
                      <a:r>
                        <a:rPr sz="1600" b="1" spc="-10" dirty="0">
                          <a:solidFill>
                            <a:srgbClr val="FFFFFF"/>
                          </a:solidFill>
                          <a:latin typeface="Arial"/>
                          <a:cs typeface="Arial"/>
                        </a:rPr>
                        <a:t>Operations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1AE"/>
                    </a:solidFill>
                  </a:tcPr>
                </a:tc>
                <a:tc gridSpan="2">
                  <a:txBody>
                    <a:bodyPr/>
                    <a:lstStyle/>
                    <a:p>
                      <a:pPr algn="ctr">
                        <a:lnSpc>
                          <a:spcPct val="100000"/>
                        </a:lnSpc>
                        <a:spcBef>
                          <a:spcPts val="350"/>
                        </a:spcBef>
                      </a:pPr>
                      <a:r>
                        <a:rPr sz="1600" b="1" spc="-10" dirty="0">
                          <a:solidFill>
                            <a:srgbClr val="FFFFFF"/>
                          </a:solidFill>
                          <a:latin typeface="Arial"/>
                          <a:cs typeface="Arial"/>
                        </a:rPr>
                        <a:t>Content</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1AE"/>
                    </a:solidFill>
                  </a:tcPr>
                </a:tc>
                <a:tc hMerge="1">
                  <a:txBody>
                    <a:bodyPr/>
                    <a:lstStyle/>
                    <a:p>
                      <a:endParaRPr/>
                    </a:p>
                  </a:txBody>
                  <a:tcPr marL="0" marR="0" marT="0" marB="0"/>
                </a:tc>
                <a:extLst>
                  <a:ext uri="{0D108BD9-81ED-4DB2-BD59-A6C34878D82A}">
                    <a16:rowId xmlns:a16="http://schemas.microsoft.com/office/drawing/2014/main" val="10000"/>
                  </a:ext>
                </a:extLst>
              </a:tr>
              <a:tr h="335280">
                <a:tc rowSpan="2">
                  <a:txBody>
                    <a:bodyPr/>
                    <a:lstStyle/>
                    <a:p>
                      <a:pPr marL="184785" marR="177165" indent="295910">
                        <a:lnSpc>
                          <a:spcPct val="103699"/>
                        </a:lnSpc>
                        <a:spcBef>
                          <a:spcPts val="545"/>
                        </a:spcBef>
                      </a:pPr>
                      <a:r>
                        <a:rPr sz="1600" b="1" dirty="0">
                          <a:latin typeface="Microsoft YaHei"/>
                          <a:cs typeface="Microsoft YaHei"/>
                        </a:rPr>
                        <a:t>Model</a:t>
                      </a:r>
                      <a:r>
                        <a:rPr sz="1600" b="1" spc="-50" dirty="0">
                          <a:latin typeface="Microsoft YaHei"/>
                          <a:cs typeface="Microsoft YaHei"/>
                        </a:rPr>
                        <a:t> </a:t>
                      </a:r>
                      <a:r>
                        <a:rPr sz="1600" b="1" spc="-10" dirty="0">
                          <a:latin typeface="Microsoft YaHei"/>
                          <a:cs typeface="Microsoft YaHei"/>
                        </a:rPr>
                        <a:t>safety </a:t>
                      </a:r>
                      <a:r>
                        <a:rPr sz="1600" b="1" dirty="0">
                          <a:latin typeface="Microsoft YaHei"/>
                          <a:cs typeface="Microsoft YaHei"/>
                        </a:rPr>
                        <a:t>dimension</a:t>
                      </a:r>
                      <a:r>
                        <a:rPr sz="1600" b="1" spc="-75" dirty="0">
                          <a:latin typeface="Microsoft YaHei"/>
                          <a:cs typeface="Microsoft YaHei"/>
                        </a:rPr>
                        <a:t> </a:t>
                      </a:r>
                      <a:r>
                        <a:rPr sz="1600" b="1" spc="-10" dirty="0">
                          <a:latin typeface="Microsoft YaHei"/>
                          <a:cs typeface="Microsoft YaHei"/>
                        </a:rPr>
                        <a:t>division</a:t>
                      </a:r>
                      <a:endParaRPr sz="1600">
                        <a:latin typeface="Microsoft YaHei"/>
                        <a:cs typeface="Microsoft YaHei"/>
                      </a:endParaRPr>
                    </a:p>
                  </a:txBody>
                  <a:tcPr marL="0" marR="0" marT="692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6EC"/>
                    </a:solidFill>
                  </a:tcPr>
                </a:tc>
                <a:tc>
                  <a:txBody>
                    <a:bodyPr/>
                    <a:lstStyle/>
                    <a:p>
                      <a:pPr marL="635" algn="ctr">
                        <a:lnSpc>
                          <a:spcPct val="100000"/>
                        </a:lnSpc>
                        <a:spcBef>
                          <a:spcPts val="350"/>
                        </a:spcBef>
                      </a:pPr>
                      <a:r>
                        <a:rPr sz="1600" b="1" dirty="0">
                          <a:latin typeface="Arial"/>
                          <a:cs typeface="Arial"/>
                        </a:rPr>
                        <a:t>Direct</a:t>
                      </a:r>
                      <a:r>
                        <a:rPr sz="1600" b="1" spc="-15" dirty="0">
                          <a:latin typeface="Arial"/>
                          <a:cs typeface="Arial"/>
                        </a:rPr>
                        <a:t> </a:t>
                      </a:r>
                      <a:r>
                        <a:rPr sz="1600" b="1" dirty="0">
                          <a:latin typeface="Arial"/>
                          <a:cs typeface="Arial"/>
                        </a:rPr>
                        <a:t>risky</a:t>
                      </a:r>
                      <a:r>
                        <a:rPr sz="1600" b="1" spc="-20" dirty="0">
                          <a:latin typeface="Arial"/>
                          <a:cs typeface="Arial"/>
                        </a:rPr>
                        <a:t> </a:t>
                      </a:r>
                      <a:r>
                        <a:rPr sz="1600" b="1" spc="-10" dirty="0">
                          <a:latin typeface="Arial"/>
                          <a:cs typeface="Arial"/>
                        </a:rPr>
                        <a:t>prompts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6EC"/>
                    </a:solidFill>
                  </a:tcPr>
                </a:tc>
                <a:tc>
                  <a:txBody>
                    <a:bodyPr/>
                    <a:lstStyle/>
                    <a:p>
                      <a:pPr algn="ctr">
                        <a:lnSpc>
                          <a:spcPct val="100000"/>
                        </a:lnSpc>
                        <a:spcBef>
                          <a:spcPts val="350"/>
                        </a:spcBef>
                      </a:pPr>
                      <a:r>
                        <a:rPr sz="1600" b="1" dirty="0">
                          <a:latin typeface="Arial"/>
                          <a:cs typeface="Arial"/>
                        </a:rPr>
                        <a:t>Instruction</a:t>
                      </a:r>
                      <a:r>
                        <a:rPr sz="1600" b="1" spc="-50" dirty="0">
                          <a:latin typeface="Arial"/>
                          <a:cs typeface="Arial"/>
                        </a:rPr>
                        <a:t> </a:t>
                      </a:r>
                      <a:r>
                        <a:rPr sz="1600" b="1" dirty="0">
                          <a:latin typeface="Arial"/>
                          <a:cs typeface="Arial"/>
                        </a:rPr>
                        <a:t>hierarchy</a:t>
                      </a:r>
                      <a:r>
                        <a:rPr sz="1600" b="1" spc="-50" dirty="0">
                          <a:latin typeface="Arial"/>
                          <a:cs typeface="Arial"/>
                        </a:rPr>
                        <a:t> </a:t>
                      </a:r>
                      <a:r>
                        <a:rPr sz="1600" b="1" spc="-10" dirty="0">
                          <a:latin typeface="Arial"/>
                          <a:cs typeface="Arial"/>
                        </a:rPr>
                        <a:t>attacks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6EC"/>
                    </a:solidFill>
                  </a:tcPr>
                </a:tc>
                <a:extLst>
                  <a:ext uri="{0D108BD9-81ED-4DB2-BD59-A6C34878D82A}">
                    <a16:rowId xmlns:a16="http://schemas.microsoft.com/office/drawing/2014/main" val="10001"/>
                  </a:ext>
                </a:extLst>
              </a:tr>
              <a:tr h="335280">
                <a:tc vMerge="1">
                  <a:txBody>
                    <a:bodyPr/>
                    <a:lstStyle/>
                    <a:p>
                      <a:endParaRPr/>
                    </a:p>
                  </a:txBody>
                  <a:tcPr marL="0" marR="0" marT="692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6EC"/>
                    </a:solidFill>
                  </a:tcPr>
                </a:tc>
                <a:tc>
                  <a:txBody>
                    <a:bodyPr/>
                    <a:lstStyle/>
                    <a:p>
                      <a:pPr marL="635" algn="ctr">
                        <a:lnSpc>
                          <a:spcPct val="100000"/>
                        </a:lnSpc>
                        <a:spcBef>
                          <a:spcPts val="350"/>
                        </a:spcBef>
                      </a:pPr>
                      <a:r>
                        <a:rPr sz="1600" b="1" dirty="0">
                          <a:latin typeface="Arial"/>
                          <a:cs typeface="Arial"/>
                        </a:rPr>
                        <a:t>Adversarial</a:t>
                      </a:r>
                      <a:r>
                        <a:rPr sz="1600" b="1" spc="-55" dirty="0">
                          <a:latin typeface="Arial"/>
                          <a:cs typeface="Arial"/>
                        </a:rPr>
                        <a:t> </a:t>
                      </a:r>
                      <a:r>
                        <a:rPr sz="1600" b="1" spc="-10" dirty="0">
                          <a:latin typeface="Arial"/>
                          <a:cs typeface="Arial"/>
                        </a:rPr>
                        <a:t>attacks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tc>
                  <a:txBody>
                    <a:bodyPr/>
                    <a:lstStyle/>
                    <a:p>
                      <a:pPr algn="ctr">
                        <a:lnSpc>
                          <a:spcPct val="100000"/>
                        </a:lnSpc>
                        <a:spcBef>
                          <a:spcPts val="350"/>
                        </a:spcBef>
                      </a:pPr>
                      <a:r>
                        <a:rPr sz="1600" b="1" spc="-10" dirty="0">
                          <a:latin typeface="Arial"/>
                          <a:cs typeface="Arial"/>
                        </a:rPr>
                        <a:t>Over-sensitive</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extLst>
                  <a:ext uri="{0D108BD9-81ED-4DB2-BD59-A6C34878D82A}">
                    <a16:rowId xmlns:a16="http://schemas.microsoft.com/office/drawing/2014/main" val="10002"/>
                  </a:ext>
                </a:extLst>
              </a:tr>
              <a:tr h="335280">
                <a:tc rowSpan="6">
                  <a:txBody>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335"/>
                        </a:spcBef>
                      </a:pPr>
                      <a:endParaRPr sz="1600">
                        <a:latin typeface="Times New Roman"/>
                        <a:cs typeface="Times New Roman"/>
                      </a:endParaRPr>
                    </a:p>
                    <a:p>
                      <a:pPr marL="210185">
                        <a:lnSpc>
                          <a:spcPct val="100000"/>
                        </a:lnSpc>
                      </a:pPr>
                      <a:r>
                        <a:rPr sz="1600" b="1" dirty="0">
                          <a:latin typeface="Microsoft YaHei"/>
                          <a:cs typeface="Microsoft YaHei"/>
                        </a:rPr>
                        <a:t>Risk</a:t>
                      </a:r>
                      <a:r>
                        <a:rPr sz="1600" b="1" spc="-35" dirty="0">
                          <a:latin typeface="Microsoft YaHei"/>
                          <a:cs typeface="Microsoft YaHei"/>
                        </a:rPr>
                        <a:t> </a:t>
                      </a:r>
                      <a:r>
                        <a:rPr sz="1600" b="1" dirty="0">
                          <a:latin typeface="Microsoft YaHei"/>
                          <a:cs typeface="Microsoft YaHei"/>
                        </a:rPr>
                        <a:t>areas</a:t>
                      </a:r>
                      <a:r>
                        <a:rPr sz="1600" b="1" spc="-35" dirty="0">
                          <a:latin typeface="Microsoft YaHei"/>
                          <a:cs typeface="Microsoft YaHei"/>
                        </a:rPr>
                        <a:t> </a:t>
                      </a:r>
                      <a:r>
                        <a:rPr sz="1600" b="1" spc="-10" dirty="0">
                          <a:latin typeface="Microsoft YaHei"/>
                          <a:cs typeface="Microsoft YaHei"/>
                        </a:rPr>
                        <a:t>division</a:t>
                      </a:r>
                      <a:endParaRPr sz="1600">
                        <a:latin typeface="Microsoft YaHei"/>
                        <a:cs typeface="Microsoft YaHe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marL="58419" algn="ctr">
                        <a:lnSpc>
                          <a:spcPct val="100000"/>
                        </a:lnSpc>
                        <a:spcBef>
                          <a:spcPts val="350"/>
                        </a:spcBef>
                      </a:pPr>
                      <a:r>
                        <a:rPr sz="1600" b="1" dirty="0">
                          <a:latin typeface="Arial"/>
                          <a:cs typeface="Arial"/>
                        </a:rPr>
                        <a:t>Bias</a:t>
                      </a:r>
                      <a:r>
                        <a:rPr sz="1600" b="1" spc="-10" dirty="0">
                          <a:latin typeface="Arial"/>
                          <a:cs typeface="Arial"/>
                        </a:rPr>
                        <a:t> </a:t>
                      </a:r>
                      <a:r>
                        <a:rPr sz="1600" b="1" dirty="0">
                          <a:latin typeface="Arial"/>
                          <a:cs typeface="Arial"/>
                        </a:rPr>
                        <a:t>and</a:t>
                      </a:r>
                      <a:r>
                        <a:rPr sz="1600" b="1" spc="-5" dirty="0">
                          <a:latin typeface="Arial"/>
                          <a:cs typeface="Arial"/>
                        </a:rPr>
                        <a:t> </a:t>
                      </a:r>
                      <a:r>
                        <a:rPr sz="1600" b="1" spc="-10" dirty="0">
                          <a:latin typeface="Arial"/>
                          <a:cs typeface="Arial"/>
                        </a:rPr>
                        <a:t>discrimination</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marL="56515" algn="ctr">
                        <a:lnSpc>
                          <a:spcPct val="100000"/>
                        </a:lnSpc>
                        <a:spcBef>
                          <a:spcPts val="350"/>
                        </a:spcBef>
                      </a:pPr>
                      <a:r>
                        <a:rPr sz="1600" b="1" dirty="0">
                          <a:latin typeface="Arial"/>
                          <a:cs typeface="Arial"/>
                        </a:rPr>
                        <a:t>unethical</a:t>
                      </a:r>
                      <a:r>
                        <a:rPr sz="1600" b="1" spc="-20" dirty="0">
                          <a:latin typeface="Arial"/>
                          <a:cs typeface="Arial"/>
                        </a:rPr>
                        <a:t> </a:t>
                      </a:r>
                      <a:r>
                        <a:rPr sz="1600" b="1" dirty="0">
                          <a:latin typeface="Arial"/>
                          <a:cs typeface="Arial"/>
                        </a:rPr>
                        <a:t>or</a:t>
                      </a:r>
                      <a:r>
                        <a:rPr sz="1600" b="1" spc="-20" dirty="0">
                          <a:latin typeface="Arial"/>
                          <a:cs typeface="Arial"/>
                        </a:rPr>
                        <a:t> </a:t>
                      </a:r>
                      <a:r>
                        <a:rPr sz="1600" b="1" dirty="0">
                          <a:latin typeface="Arial"/>
                          <a:cs typeface="Arial"/>
                        </a:rPr>
                        <a:t>unsafe</a:t>
                      </a:r>
                      <a:r>
                        <a:rPr sz="1600" b="1" spc="-25" dirty="0">
                          <a:latin typeface="Arial"/>
                          <a:cs typeface="Arial"/>
                        </a:rPr>
                        <a:t> </a:t>
                      </a:r>
                      <a:r>
                        <a:rPr sz="1600" b="1" spc="-10" dirty="0">
                          <a:latin typeface="Arial"/>
                          <a:cs typeface="Arial"/>
                        </a:rPr>
                        <a:t>actions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extLst>
                  <a:ext uri="{0D108BD9-81ED-4DB2-BD59-A6C34878D82A}">
                    <a16:rowId xmlns:a16="http://schemas.microsoft.com/office/drawing/2014/main" val="10003"/>
                  </a:ext>
                </a:extLst>
              </a:tr>
              <a:tr h="3352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algn="ctr">
                        <a:lnSpc>
                          <a:spcPct val="100000"/>
                        </a:lnSpc>
                        <a:spcBef>
                          <a:spcPts val="350"/>
                        </a:spcBef>
                      </a:pPr>
                      <a:r>
                        <a:rPr sz="1600" b="1" dirty="0">
                          <a:latin typeface="Arial"/>
                          <a:cs typeface="Arial"/>
                        </a:rPr>
                        <a:t>toxic</a:t>
                      </a:r>
                      <a:r>
                        <a:rPr sz="1600" b="1" spc="-40" dirty="0">
                          <a:latin typeface="Arial"/>
                          <a:cs typeface="Arial"/>
                        </a:rPr>
                        <a:t> </a:t>
                      </a:r>
                      <a:r>
                        <a:rPr sz="1600" b="1" spc="-10" dirty="0">
                          <a:latin typeface="Arial"/>
                          <a:cs typeface="Arial"/>
                        </a:rPr>
                        <a:t>language</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tc>
                  <a:txBody>
                    <a:bodyPr/>
                    <a:lstStyle/>
                    <a:p>
                      <a:pPr algn="ctr">
                        <a:lnSpc>
                          <a:spcPct val="100000"/>
                        </a:lnSpc>
                        <a:spcBef>
                          <a:spcPts val="350"/>
                        </a:spcBef>
                      </a:pPr>
                      <a:r>
                        <a:rPr sz="1600" b="1" spc="-10" dirty="0">
                          <a:latin typeface="Arial"/>
                          <a:cs typeface="Arial"/>
                        </a:rPr>
                        <a:t>disinformation</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extLst>
                  <a:ext uri="{0D108BD9-81ED-4DB2-BD59-A6C34878D82A}">
                    <a16:rowId xmlns:a16="http://schemas.microsoft.com/office/drawing/2014/main" val="10004"/>
                  </a:ext>
                </a:extLst>
              </a:tr>
              <a:tr h="3352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marL="56515" algn="ctr">
                        <a:lnSpc>
                          <a:spcPct val="100000"/>
                        </a:lnSpc>
                        <a:spcBef>
                          <a:spcPts val="350"/>
                        </a:spcBef>
                      </a:pPr>
                      <a:r>
                        <a:rPr sz="1600" b="1" dirty="0">
                          <a:latin typeface="Arial"/>
                          <a:cs typeface="Arial"/>
                        </a:rPr>
                        <a:t>adult</a:t>
                      </a:r>
                      <a:r>
                        <a:rPr sz="1600" b="1" spc="-10" dirty="0">
                          <a:latin typeface="Arial"/>
                          <a:cs typeface="Arial"/>
                        </a:rPr>
                        <a:t> content</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algn="ctr">
                        <a:lnSpc>
                          <a:spcPct val="100000"/>
                        </a:lnSpc>
                        <a:spcBef>
                          <a:spcPts val="350"/>
                        </a:spcBef>
                      </a:pPr>
                      <a:r>
                        <a:rPr sz="1600" b="1" spc="-10" dirty="0">
                          <a:latin typeface="Arial"/>
                          <a:cs typeface="Arial"/>
                        </a:rPr>
                        <a:t>overreliance</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extLst>
                  <a:ext uri="{0D108BD9-81ED-4DB2-BD59-A6C34878D82A}">
                    <a16:rowId xmlns:a16="http://schemas.microsoft.com/office/drawing/2014/main" val="10005"/>
                  </a:ext>
                </a:extLst>
              </a:tr>
              <a:tr h="3352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algn="ctr">
                        <a:lnSpc>
                          <a:spcPct val="100000"/>
                        </a:lnSpc>
                        <a:spcBef>
                          <a:spcPts val="350"/>
                        </a:spcBef>
                      </a:pPr>
                      <a:r>
                        <a:rPr sz="1600" b="1" dirty="0">
                          <a:latin typeface="Arial"/>
                          <a:cs typeface="Arial"/>
                        </a:rPr>
                        <a:t>information</a:t>
                      </a:r>
                      <a:r>
                        <a:rPr sz="1600" b="1" spc="-70" dirty="0">
                          <a:latin typeface="Arial"/>
                          <a:cs typeface="Arial"/>
                        </a:rPr>
                        <a:t> </a:t>
                      </a:r>
                      <a:r>
                        <a:rPr sz="1600" b="1" spc="-20" dirty="0">
                          <a:latin typeface="Arial"/>
                          <a:cs typeface="Arial"/>
                        </a:rPr>
                        <a:t>leak</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tc>
                  <a:txBody>
                    <a:bodyPr/>
                    <a:lstStyle/>
                    <a:p>
                      <a:pPr algn="ctr">
                        <a:lnSpc>
                          <a:spcPct val="100000"/>
                        </a:lnSpc>
                        <a:spcBef>
                          <a:spcPts val="350"/>
                        </a:spcBef>
                      </a:pPr>
                      <a:r>
                        <a:rPr sz="1600" b="1" spc="-10" dirty="0">
                          <a:latin typeface="Arial"/>
                          <a:cs typeface="Arial"/>
                        </a:rPr>
                        <a:t>cybersecurity</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extLst>
                  <a:ext uri="{0D108BD9-81ED-4DB2-BD59-A6C34878D82A}">
                    <a16:rowId xmlns:a16="http://schemas.microsoft.com/office/drawing/2014/main" val="10006"/>
                  </a:ext>
                </a:extLst>
              </a:tr>
              <a:tr h="3352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algn="ctr">
                        <a:lnSpc>
                          <a:spcPct val="100000"/>
                        </a:lnSpc>
                        <a:spcBef>
                          <a:spcPts val="350"/>
                        </a:spcBef>
                      </a:pPr>
                      <a:r>
                        <a:rPr sz="1600" b="1" spc="-10" dirty="0">
                          <a:latin typeface="Arial"/>
                          <a:cs typeface="Arial"/>
                        </a:rPr>
                        <a:t>misinformation</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marL="56515" algn="ctr">
                        <a:lnSpc>
                          <a:spcPct val="100000"/>
                        </a:lnSpc>
                        <a:spcBef>
                          <a:spcPts val="350"/>
                        </a:spcBef>
                      </a:pPr>
                      <a:r>
                        <a:rPr sz="1600" b="1" dirty="0">
                          <a:latin typeface="Arial"/>
                          <a:cs typeface="Arial"/>
                        </a:rPr>
                        <a:t>treating</a:t>
                      </a:r>
                      <a:r>
                        <a:rPr sz="1600" b="1" spc="-20" dirty="0">
                          <a:latin typeface="Arial"/>
                          <a:cs typeface="Arial"/>
                        </a:rPr>
                        <a:t> </a:t>
                      </a:r>
                      <a:r>
                        <a:rPr sz="1600" b="1" dirty="0">
                          <a:latin typeface="Arial"/>
                          <a:cs typeface="Arial"/>
                        </a:rPr>
                        <a:t>a</a:t>
                      </a:r>
                      <a:r>
                        <a:rPr sz="1600" b="1" spc="-20" dirty="0">
                          <a:latin typeface="Arial"/>
                          <a:cs typeface="Arial"/>
                        </a:rPr>
                        <a:t> </a:t>
                      </a:r>
                      <a:r>
                        <a:rPr sz="1600" b="1" dirty="0">
                          <a:latin typeface="Arial"/>
                          <a:cs typeface="Arial"/>
                        </a:rPr>
                        <a:t>chatbot</a:t>
                      </a:r>
                      <a:r>
                        <a:rPr sz="1600" b="1" spc="-15" dirty="0">
                          <a:latin typeface="Arial"/>
                          <a:cs typeface="Arial"/>
                        </a:rPr>
                        <a:t> </a:t>
                      </a:r>
                      <a:r>
                        <a:rPr sz="1600" b="1" dirty="0">
                          <a:latin typeface="Arial"/>
                          <a:cs typeface="Arial"/>
                        </a:rPr>
                        <a:t>as</a:t>
                      </a:r>
                      <a:r>
                        <a:rPr sz="1600" b="1" spc="-20" dirty="0">
                          <a:latin typeface="Arial"/>
                          <a:cs typeface="Arial"/>
                        </a:rPr>
                        <a:t> </a:t>
                      </a:r>
                      <a:r>
                        <a:rPr sz="1600" b="1" dirty="0">
                          <a:latin typeface="Arial"/>
                          <a:cs typeface="Arial"/>
                        </a:rPr>
                        <a:t>a</a:t>
                      </a:r>
                      <a:r>
                        <a:rPr sz="1600" b="1" spc="-20" dirty="0">
                          <a:latin typeface="Arial"/>
                          <a:cs typeface="Arial"/>
                        </a:rPr>
                        <a:t> human</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extLst>
                  <a:ext uri="{0D108BD9-81ED-4DB2-BD59-A6C34878D82A}">
                    <a16:rowId xmlns:a16="http://schemas.microsoft.com/office/drawing/2014/main" val="10007"/>
                  </a:ext>
                </a:extLst>
              </a:tr>
              <a:tr h="3352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a:txBody>
                    <a:bodyPr/>
                    <a:lstStyle/>
                    <a:p>
                      <a:pPr marL="56515" algn="ctr">
                        <a:lnSpc>
                          <a:spcPct val="100000"/>
                        </a:lnSpc>
                        <a:spcBef>
                          <a:spcPts val="350"/>
                        </a:spcBef>
                      </a:pPr>
                      <a:r>
                        <a:rPr sz="1600" b="1" dirty="0">
                          <a:latin typeface="Arial"/>
                          <a:cs typeface="Arial"/>
                        </a:rPr>
                        <a:t>illegal</a:t>
                      </a:r>
                      <a:r>
                        <a:rPr sz="1600" b="1" spc="-25" dirty="0">
                          <a:latin typeface="Arial"/>
                          <a:cs typeface="Arial"/>
                        </a:rPr>
                        <a:t> </a:t>
                      </a:r>
                      <a:r>
                        <a:rPr sz="1600" b="1" spc="-10" dirty="0">
                          <a:latin typeface="Arial"/>
                          <a:cs typeface="Arial"/>
                        </a:rPr>
                        <a:t>activities</a:t>
                      </a:r>
                      <a:endParaRPr sz="1600">
                        <a:latin typeface="Arial"/>
                        <a:cs typeface="Arial"/>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6"/>
                    </a:solidFill>
                  </a:tcPr>
                </a:tc>
                <a:extLst>
                  <a:ext uri="{0D108BD9-81ED-4DB2-BD59-A6C34878D82A}">
                    <a16:rowId xmlns:a16="http://schemas.microsoft.com/office/drawing/2014/main" val="10008"/>
                  </a:ext>
                </a:extLst>
              </a:tr>
              <a:tr h="579120">
                <a:tc>
                  <a:txBody>
                    <a:bodyPr/>
                    <a:lstStyle/>
                    <a:p>
                      <a:pPr algn="ctr">
                        <a:lnSpc>
                          <a:spcPct val="100000"/>
                        </a:lnSpc>
                        <a:spcBef>
                          <a:spcPts val="1215"/>
                        </a:spcBef>
                      </a:pPr>
                      <a:r>
                        <a:rPr sz="1600" b="1" spc="-10" dirty="0">
                          <a:latin typeface="Microsoft YaHei"/>
                          <a:cs typeface="Microsoft YaHei"/>
                        </a:rPr>
                        <a:t>Other</a:t>
                      </a:r>
                      <a:endParaRPr sz="1600">
                        <a:latin typeface="Microsoft YaHei"/>
                        <a:cs typeface="Microsoft YaHei"/>
                      </a:endParaRPr>
                    </a:p>
                  </a:txBody>
                  <a:tcPr marL="0" marR="0" marT="1543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gridSpan="2">
                  <a:txBody>
                    <a:bodyPr/>
                    <a:lstStyle/>
                    <a:p>
                      <a:pPr marL="2127885" marR="135255" indent="-1986280">
                        <a:lnSpc>
                          <a:spcPts val="1900"/>
                        </a:lnSpc>
                        <a:spcBef>
                          <a:spcPts val="430"/>
                        </a:spcBef>
                      </a:pPr>
                      <a:r>
                        <a:rPr sz="1600" b="1" dirty="0">
                          <a:latin typeface="Arial"/>
                          <a:cs typeface="Arial"/>
                        </a:rPr>
                        <a:t>Each</a:t>
                      </a:r>
                      <a:r>
                        <a:rPr sz="1600" b="1" spc="-30" dirty="0">
                          <a:latin typeface="Arial"/>
                          <a:cs typeface="Arial"/>
                        </a:rPr>
                        <a:t> </a:t>
                      </a:r>
                      <a:r>
                        <a:rPr sz="1600" b="1" dirty="0">
                          <a:latin typeface="Arial"/>
                          <a:cs typeface="Arial"/>
                        </a:rPr>
                        <a:t>dataset</a:t>
                      </a:r>
                      <a:r>
                        <a:rPr sz="1600" b="1" spc="-15" dirty="0">
                          <a:latin typeface="Arial"/>
                          <a:cs typeface="Arial"/>
                        </a:rPr>
                        <a:t> </a:t>
                      </a:r>
                      <a:r>
                        <a:rPr sz="1600" b="1" dirty="0">
                          <a:latin typeface="Arial"/>
                          <a:cs typeface="Arial"/>
                        </a:rPr>
                        <a:t>has</a:t>
                      </a:r>
                      <a:r>
                        <a:rPr sz="1600" b="1" spc="-30" dirty="0">
                          <a:latin typeface="Arial"/>
                          <a:cs typeface="Arial"/>
                        </a:rPr>
                        <a:t> </a:t>
                      </a:r>
                      <a:r>
                        <a:rPr sz="1600" b="1" dirty="0">
                          <a:latin typeface="Arial"/>
                          <a:cs typeface="Arial"/>
                        </a:rPr>
                        <a:t>been</a:t>
                      </a:r>
                      <a:r>
                        <a:rPr sz="1600" b="1" spc="-25" dirty="0">
                          <a:latin typeface="Arial"/>
                          <a:cs typeface="Arial"/>
                        </a:rPr>
                        <a:t> </a:t>
                      </a:r>
                      <a:r>
                        <a:rPr sz="1600" b="1" dirty="0">
                          <a:latin typeface="Arial"/>
                          <a:cs typeface="Arial"/>
                        </a:rPr>
                        <a:t>adapted</a:t>
                      </a:r>
                      <a:r>
                        <a:rPr sz="1600" b="1" spc="-30" dirty="0">
                          <a:latin typeface="Arial"/>
                          <a:cs typeface="Arial"/>
                        </a:rPr>
                        <a:t> </a:t>
                      </a:r>
                      <a:r>
                        <a:rPr sz="1600" b="1" dirty="0">
                          <a:latin typeface="Arial"/>
                          <a:cs typeface="Arial"/>
                        </a:rPr>
                        <a:t>for</a:t>
                      </a:r>
                      <a:r>
                        <a:rPr sz="1600" b="1" spc="-20" dirty="0">
                          <a:latin typeface="Arial"/>
                          <a:cs typeface="Arial"/>
                        </a:rPr>
                        <a:t> </a:t>
                      </a:r>
                      <a:r>
                        <a:rPr sz="1600" b="1" spc="-10" dirty="0">
                          <a:latin typeface="Arial"/>
                          <a:cs typeface="Arial"/>
                        </a:rPr>
                        <a:t>multi-</a:t>
                      </a:r>
                      <a:r>
                        <a:rPr sz="1600" b="1" dirty="0">
                          <a:latin typeface="Arial"/>
                          <a:cs typeface="Arial"/>
                        </a:rPr>
                        <a:t>turn</a:t>
                      </a:r>
                      <a:r>
                        <a:rPr sz="1600" b="1" spc="-25" dirty="0">
                          <a:latin typeface="Arial"/>
                          <a:cs typeface="Arial"/>
                        </a:rPr>
                        <a:t> </a:t>
                      </a:r>
                      <a:r>
                        <a:rPr sz="1600" b="1" dirty="0">
                          <a:latin typeface="Arial"/>
                          <a:cs typeface="Arial"/>
                        </a:rPr>
                        <a:t>prompting</a:t>
                      </a:r>
                      <a:r>
                        <a:rPr sz="1600" b="1" spc="-30" dirty="0">
                          <a:latin typeface="Arial"/>
                          <a:cs typeface="Arial"/>
                        </a:rPr>
                        <a:t> </a:t>
                      </a:r>
                      <a:r>
                        <a:rPr sz="1600" b="1" dirty="0">
                          <a:latin typeface="Arial"/>
                          <a:cs typeface="Arial"/>
                        </a:rPr>
                        <a:t>and</a:t>
                      </a:r>
                      <a:r>
                        <a:rPr sz="1600" b="1" spc="-25" dirty="0">
                          <a:latin typeface="Arial"/>
                          <a:cs typeface="Arial"/>
                        </a:rPr>
                        <a:t> </a:t>
                      </a:r>
                      <a:r>
                        <a:rPr sz="1600" b="1" dirty="0">
                          <a:latin typeface="Arial"/>
                          <a:cs typeface="Arial"/>
                        </a:rPr>
                        <a:t>automated</a:t>
                      </a:r>
                      <a:r>
                        <a:rPr sz="1600" b="1" spc="-30" dirty="0">
                          <a:latin typeface="Arial"/>
                          <a:cs typeface="Arial"/>
                        </a:rPr>
                        <a:t> </a:t>
                      </a:r>
                      <a:r>
                        <a:rPr sz="1600" b="1" spc="-10" dirty="0">
                          <a:latin typeface="Arial"/>
                          <a:cs typeface="Arial"/>
                        </a:rPr>
                        <a:t>evaluation </a:t>
                      </a:r>
                      <a:r>
                        <a:rPr sz="1600" b="1" dirty="0">
                          <a:latin typeface="Arial"/>
                          <a:cs typeface="Arial"/>
                        </a:rPr>
                        <a:t>to</a:t>
                      </a:r>
                      <a:r>
                        <a:rPr sz="1600" b="1" spc="-55" dirty="0">
                          <a:latin typeface="Arial"/>
                          <a:cs typeface="Arial"/>
                        </a:rPr>
                        <a:t> </a:t>
                      </a:r>
                      <a:r>
                        <a:rPr sz="1600" b="1" dirty="0">
                          <a:latin typeface="Arial"/>
                          <a:cs typeface="Arial"/>
                        </a:rPr>
                        <a:t>reflect</a:t>
                      </a:r>
                      <a:r>
                        <a:rPr sz="1600" b="1" spc="-45" dirty="0">
                          <a:latin typeface="Arial"/>
                          <a:cs typeface="Arial"/>
                        </a:rPr>
                        <a:t> </a:t>
                      </a:r>
                      <a:r>
                        <a:rPr sz="1600" b="1" dirty="0">
                          <a:latin typeface="Arial"/>
                          <a:cs typeface="Arial"/>
                        </a:rPr>
                        <a:t>realistic</a:t>
                      </a:r>
                      <a:r>
                        <a:rPr sz="1600" b="1" spc="-50" dirty="0">
                          <a:latin typeface="Arial"/>
                          <a:cs typeface="Arial"/>
                        </a:rPr>
                        <a:t> </a:t>
                      </a:r>
                      <a:r>
                        <a:rPr sz="1600" b="1" dirty="0">
                          <a:latin typeface="Arial"/>
                          <a:cs typeface="Arial"/>
                        </a:rPr>
                        <a:t>conversational</a:t>
                      </a:r>
                      <a:r>
                        <a:rPr sz="1600" b="1" spc="-45" dirty="0">
                          <a:latin typeface="Arial"/>
                          <a:cs typeface="Arial"/>
                        </a:rPr>
                        <a:t> </a:t>
                      </a:r>
                      <a:r>
                        <a:rPr sz="1600" b="1" spc="-10" dirty="0">
                          <a:latin typeface="Arial"/>
                          <a:cs typeface="Arial"/>
                        </a:rPr>
                        <a:t>settings</a:t>
                      </a:r>
                      <a:endParaRPr sz="1600">
                        <a:latin typeface="Arial"/>
                        <a:cs typeface="Arial"/>
                      </a:endParaRPr>
                    </a:p>
                  </a:txBody>
                  <a:tcPr marL="0" marR="0" marT="546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6EC"/>
                    </a:solidFill>
                  </a:tcPr>
                </a:tc>
                <a:tc hMerge="1">
                  <a:txBody>
                    <a:bodyPr/>
                    <a:lstStyle/>
                    <a:p>
                      <a:endParaRPr/>
                    </a:p>
                  </a:txBody>
                  <a:tcPr marL="0" marR="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433387" y="980947"/>
            <a:ext cx="11057255" cy="4343400"/>
          </a:xfrm>
          <a:prstGeom prst="rect">
            <a:avLst/>
          </a:prstGeom>
        </p:spPr>
        <p:txBody>
          <a:bodyPr vert="horz" wrap="square" lIns="0" tIns="204470" rIns="0" bIns="0" rtlCol="0">
            <a:spAutoFit/>
          </a:bodyPr>
          <a:lstStyle/>
          <a:p>
            <a:pPr marL="12700">
              <a:lnSpc>
                <a:spcPct val="100000"/>
              </a:lnSpc>
              <a:spcBef>
                <a:spcPts val="1610"/>
              </a:spcBef>
            </a:pPr>
            <a:r>
              <a:rPr sz="2400" b="1" spc="-10" dirty="0">
                <a:solidFill>
                  <a:srgbClr val="0061AE"/>
                </a:solidFill>
                <a:latin typeface="Microsoft YaHei"/>
                <a:cs typeface="Microsoft YaHei"/>
              </a:rPr>
              <a:t>Safety-</a:t>
            </a:r>
            <a:r>
              <a:rPr sz="2400" b="1" dirty="0">
                <a:solidFill>
                  <a:srgbClr val="0061AE"/>
                </a:solidFill>
                <a:latin typeface="Microsoft YaHei"/>
                <a:cs typeface="Microsoft YaHei"/>
              </a:rPr>
              <a:t>Oriented</a:t>
            </a:r>
            <a:r>
              <a:rPr sz="2400" b="1" spc="-110" dirty="0">
                <a:solidFill>
                  <a:srgbClr val="0061AE"/>
                </a:solidFill>
                <a:latin typeface="Microsoft YaHei"/>
                <a:cs typeface="Microsoft YaHei"/>
              </a:rPr>
              <a:t> </a:t>
            </a:r>
            <a:r>
              <a:rPr sz="2400" b="1" dirty="0">
                <a:solidFill>
                  <a:srgbClr val="0061AE"/>
                </a:solidFill>
                <a:latin typeface="Microsoft YaHei"/>
                <a:cs typeface="Microsoft YaHei"/>
              </a:rPr>
              <a:t>Evaluation</a:t>
            </a:r>
            <a:r>
              <a:rPr sz="2400" b="1" spc="-120" dirty="0">
                <a:solidFill>
                  <a:srgbClr val="0061AE"/>
                </a:solidFill>
                <a:latin typeface="Microsoft YaHei"/>
                <a:cs typeface="Microsoft YaHei"/>
              </a:rPr>
              <a:t> </a:t>
            </a:r>
            <a:r>
              <a:rPr sz="2400" b="1" spc="-10" dirty="0">
                <a:solidFill>
                  <a:srgbClr val="0061AE"/>
                </a:solidFill>
                <a:latin typeface="Microsoft YaHei"/>
                <a:cs typeface="Microsoft YaHei"/>
              </a:rPr>
              <a:t>Framework</a:t>
            </a:r>
            <a:endParaRPr sz="2400">
              <a:latin typeface="Microsoft YaHei"/>
              <a:cs typeface="Microsoft YaHei"/>
            </a:endParaRPr>
          </a:p>
          <a:p>
            <a:pPr marL="354965" indent="-342265">
              <a:lnSpc>
                <a:spcPct val="100000"/>
              </a:lnSpc>
              <a:spcBef>
                <a:spcPts val="1515"/>
              </a:spcBef>
              <a:buFont typeface="Arial MT"/>
              <a:buChar char="•"/>
              <a:tabLst>
                <a:tab pos="354965" algn="l"/>
              </a:tabLst>
            </a:pPr>
            <a:r>
              <a:rPr sz="2400" b="1" dirty="0">
                <a:latin typeface="Microsoft YaHei"/>
                <a:cs typeface="Microsoft YaHei"/>
              </a:rPr>
              <a:t>Unified</a:t>
            </a:r>
            <a:r>
              <a:rPr sz="2400" b="1" spc="-60" dirty="0">
                <a:latin typeface="Microsoft YaHei"/>
                <a:cs typeface="Microsoft YaHei"/>
              </a:rPr>
              <a:t> </a:t>
            </a:r>
            <a:r>
              <a:rPr sz="2400" b="1" dirty="0">
                <a:latin typeface="Microsoft YaHei"/>
                <a:cs typeface="Microsoft YaHei"/>
              </a:rPr>
              <a:t>and</a:t>
            </a:r>
            <a:r>
              <a:rPr sz="2400" b="1" spc="-60" dirty="0">
                <a:latin typeface="Microsoft YaHei"/>
                <a:cs typeface="Microsoft YaHei"/>
              </a:rPr>
              <a:t> </a:t>
            </a:r>
            <a:r>
              <a:rPr sz="2400" b="1" dirty="0">
                <a:latin typeface="Microsoft YaHei"/>
                <a:cs typeface="Microsoft YaHei"/>
              </a:rPr>
              <a:t>Dynamic</a:t>
            </a:r>
            <a:r>
              <a:rPr sz="2400" b="1" spc="-65" dirty="0">
                <a:latin typeface="Microsoft YaHei"/>
                <a:cs typeface="Microsoft YaHei"/>
              </a:rPr>
              <a:t> </a:t>
            </a:r>
            <a:r>
              <a:rPr sz="2400" b="1" spc="-10" dirty="0">
                <a:latin typeface="Microsoft YaHei"/>
                <a:cs typeface="Microsoft YaHei"/>
              </a:rPr>
              <a:t>Evaluation</a:t>
            </a:r>
            <a:endParaRPr sz="2400">
              <a:latin typeface="Microsoft YaHei"/>
              <a:cs typeface="Microsoft YaHei"/>
            </a:endParaRPr>
          </a:p>
          <a:p>
            <a:pPr marL="812165" lvl="1" indent="-342265">
              <a:lnSpc>
                <a:spcPct val="100000"/>
              </a:lnSpc>
              <a:spcBef>
                <a:spcPts val="1215"/>
              </a:spcBef>
              <a:buFont typeface="Arial MT"/>
              <a:buChar char="•"/>
              <a:tabLst>
                <a:tab pos="812165" algn="l"/>
              </a:tabLst>
            </a:pPr>
            <a:r>
              <a:rPr sz="2000" b="1" dirty="0">
                <a:latin typeface="Microsoft YaHei"/>
                <a:cs typeface="Microsoft YaHei"/>
              </a:rPr>
              <a:t>Unified</a:t>
            </a:r>
            <a:r>
              <a:rPr sz="2000" b="1" spc="-65" dirty="0">
                <a:latin typeface="Microsoft YaHei"/>
                <a:cs typeface="Microsoft YaHei"/>
              </a:rPr>
              <a:t> </a:t>
            </a:r>
            <a:r>
              <a:rPr sz="2000" b="1" spc="-10" dirty="0">
                <a:latin typeface="Microsoft YaHei"/>
                <a:cs typeface="Microsoft YaHei"/>
              </a:rPr>
              <a:t>Evaluation</a:t>
            </a:r>
            <a:endParaRPr sz="2000">
              <a:latin typeface="Microsoft YaHei"/>
              <a:cs typeface="Microsoft YaHei"/>
            </a:endParaRPr>
          </a:p>
          <a:p>
            <a:pPr marL="1269365" marR="5080" lvl="2" indent="-342900">
              <a:lnSpc>
                <a:spcPct val="150000"/>
              </a:lnSpc>
              <a:buFont typeface="Arial MT"/>
              <a:buChar char="•"/>
              <a:tabLst>
                <a:tab pos="1269365" algn="l"/>
              </a:tabLst>
            </a:pPr>
            <a:r>
              <a:rPr sz="2000" b="1" spc="-35" dirty="0">
                <a:latin typeface="Microsoft YaHei"/>
                <a:cs typeface="Microsoft YaHei"/>
              </a:rPr>
              <a:t>Prompt-</a:t>
            </a:r>
            <a:r>
              <a:rPr sz="2000" b="1" dirty="0">
                <a:latin typeface="Microsoft YaHei"/>
                <a:cs typeface="Microsoft YaHei"/>
              </a:rPr>
              <a:t>based</a:t>
            </a:r>
            <a:r>
              <a:rPr sz="2000" b="1" spc="-55" dirty="0">
                <a:latin typeface="Microsoft YaHei"/>
                <a:cs typeface="Microsoft YaHei"/>
              </a:rPr>
              <a:t> </a:t>
            </a:r>
            <a:r>
              <a:rPr sz="2000" b="1" dirty="0">
                <a:latin typeface="Microsoft YaHei"/>
                <a:cs typeface="Microsoft YaHei"/>
              </a:rPr>
              <a:t>response</a:t>
            </a:r>
            <a:r>
              <a:rPr sz="2000" b="1" spc="-50" dirty="0">
                <a:latin typeface="Microsoft YaHei"/>
                <a:cs typeface="Microsoft YaHei"/>
              </a:rPr>
              <a:t> </a:t>
            </a:r>
            <a:r>
              <a:rPr sz="2000" b="1" dirty="0">
                <a:latin typeface="Microsoft YaHei"/>
                <a:cs typeface="Microsoft YaHei"/>
              </a:rPr>
              <a:t>collection:</a:t>
            </a:r>
            <a:r>
              <a:rPr sz="2000" b="1" spc="-60" dirty="0">
                <a:latin typeface="Microsoft YaHei"/>
                <a:cs typeface="Microsoft YaHei"/>
              </a:rPr>
              <a:t> </a:t>
            </a:r>
            <a:r>
              <a:rPr sz="2000" spc="-10" dirty="0">
                <a:latin typeface="Microsoft YaHei"/>
                <a:cs typeface="Microsoft YaHei"/>
              </a:rPr>
              <a:t>Standardized</a:t>
            </a:r>
            <a:r>
              <a:rPr sz="2000" spc="-60" dirty="0">
                <a:latin typeface="Microsoft YaHei"/>
                <a:cs typeface="Microsoft YaHei"/>
              </a:rPr>
              <a:t> </a:t>
            </a:r>
            <a:r>
              <a:rPr sz="2000" dirty="0">
                <a:latin typeface="Microsoft YaHei"/>
                <a:cs typeface="Microsoft YaHei"/>
              </a:rPr>
              <a:t>methods</a:t>
            </a:r>
            <a:r>
              <a:rPr sz="2000" spc="-50" dirty="0">
                <a:latin typeface="Microsoft YaHei"/>
                <a:cs typeface="Microsoft YaHei"/>
              </a:rPr>
              <a:t> </a:t>
            </a:r>
            <a:r>
              <a:rPr sz="2000" dirty="0">
                <a:latin typeface="Microsoft YaHei"/>
                <a:cs typeface="Microsoft YaHei"/>
              </a:rPr>
              <a:t>for</a:t>
            </a:r>
            <a:r>
              <a:rPr sz="2000" spc="-55" dirty="0">
                <a:latin typeface="Microsoft YaHei"/>
                <a:cs typeface="Microsoft YaHei"/>
              </a:rPr>
              <a:t> </a:t>
            </a:r>
            <a:r>
              <a:rPr sz="2000" dirty="0">
                <a:latin typeface="Microsoft YaHei"/>
                <a:cs typeface="Microsoft YaHei"/>
              </a:rPr>
              <a:t>gathering</a:t>
            </a:r>
            <a:r>
              <a:rPr sz="2000" spc="-60" dirty="0">
                <a:latin typeface="Microsoft YaHei"/>
                <a:cs typeface="Microsoft YaHei"/>
              </a:rPr>
              <a:t> </a:t>
            </a:r>
            <a:r>
              <a:rPr sz="2000" spc="-10" dirty="0">
                <a:latin typeface="Microsoft YaHei"/>
                <a:cs typeface="Microsoft YaHei"/>
              </a:rPr>
              <a:t>model outputs.</a:t>
            </a:r>
            <a:endParaRPr sz="2000">
              <a:latin typeface="Microsoft YaHei"/>
              <a:cs typeface="Microsoft YaHei"/>
            </a:endParaRPr>
          </a:p>
          <a:p>
            <a:pPr marL="1269365" marR="525145" lvl="2" indent="-342900">
              <a:lnSpc>
                <a:spcPct val="150000"/>
              </a:lnSpc>
              <a:buFont typeface="Arial MT"/>
              <a:buChar char="•"/>
              <a:tabLst>
                <a:tab pos="1269365" algn="l"/>
              </a:tabLst>
            </a:pPr>
            <a:r>
              <a:rPr sz="2000" b="1" spc="-10" dirty="0">
                <a:latin typeface="Microsoft YaHei"/>
                <a:cs typeface="Microsoft YaHei"/>
              </a:rPr>
              <a:t>Versatile</a:t>
            </a:r>
            <a:r>
              <a:rPr sz="2000" b="1" spc="-75" dirty="0">
                <a:latin typeface="Microsoft YaHei"/>
                <a:cs typeface="Microsoft YaHei"/>
              </a:rPr>
              <a:t> </a:t>
            </a:r>
            <a:r>
              <a:rPr sz="2000" b="1" dirty="0">
                <a:latin typeface="Microsoft YaHei"/>
                <a:cs typeface="Microsoft YaHei"/>
              </a:rPr>
              <a:t>evaluator</a:t>
            </a:r>
            <a:r>
              <a:rPr sz="2000" b="1" spc="-70" dirty="0">
                <a:latin typeface="Microsoft YaHei"/>
                <a:cs typeface="Microsoft YaHei"/>
              </a:rPr>
              <a:t> </a:t>
            </a:r>
            <a:r>
              <a:rPr sz="2000" b="1" dirty="0">
                <a:latin typeface="Microsoft YaHei"/>
                <a:cs typeface="Microsoft YaHei"/>
              </a:rPr>
              <a:t>support:</a:t>
            </a:r>
            <a:r>
              <a:rPr sz="2000" b="1" spc="-70" dirty="0">
                <a:latin typeface="Microsoft YaHei"/>
                <a:cs typeface="Microsoft YaHei"/>
              </a:rPr>
              <a:t> </a:t>
            </a:r>
            <a:r>
              <a:rPr sz="2000" dirty="0">
                <a:latin typeface="Microsoft YaHei"/>
                <a:cs typeface="Microsoft YaHei"/>
              </a:rPr>
              <a:t>Multiple</a:t>
            </a:r>
            <a:r>
              <a:rPr sz="2000" spc="-75" dirty="0">
                <a:latin typeface="Microsoft YaHei"/>
                <a:cs typeface="Microsoft YaHei"/>
              </a:rPr>
              <a:t> </a:t>
            </a:r>
            <a:r>
              <a:rPr sz="2000" dirty="0">
                <a:latin typeface="Microsoft YaHei"/>
                <a:cs typeface="Microsoft YaHei"/>
              </a:rPr>
              <a:t>evaluation</a:t>
            </a:r>
            <a:r>
              <a:rPr sz="2000" spc="-70" dirty="0">
                <a:latin typeface="Microsoft YaHei"/>
                <a:cs typeface="Microsoft YaHei"/>
              </a:rPr>
              <a:t> </a:t>
            </a:r>
            <a:r>
              <a:rPr sz="2000" dirty="0">
                <a:latin typeface="Microsoft YaHei"/>
                <a:cs typeface="Microsoft YaHei"/>
              </a:rPr>
              <a:t>methods,</a:t>
            </a:r>
            <a:r>
              <a:rPr sz="2000" spc="-70" dirty="0">
                <a:latin typeface="Microsoft YaHei"/>
                <a:cs typeface="Microsoft YaHei"/>
              </a:rPr>
              <a:t> </a:t>
            </a:r>
            <a:r>
              <a:rPr sz="2000" dirty="0">
                <a:latin typeface="Microsoft YaHei"/>
                <a:cs typeface="Microsoft YaHei"/>
              </a:rPr>
              <a:t>including</a:t>
            </a:r>
            <a:r>
              <a:rPr sz="2000" spc="-80" dirty="0">
                <a:latin typeface="Microsoft YaHei"/>
                <a:cs typeface="Microsoft YaHei"/>
              </a:rPr>
              <a:t> </a:t>
            </a:r>
            <a:r>
              <a:rPr sz="2000" spc="-10" dirty="0">
                <a:latin typeface="Microsoft YaHei"/>
                <a:cs typeface="Microsoft YaHei"/>
              </a:rPr>
              <a:t>string- </a:t>
            </a:r>
            <a:r>
              <a:rPr sz="2000" dirty="0">
                <a:latin typeface="Microsoft YaHei"/>
                <a:cs typeface="Microsoft YaHei"/>
              </a:rPr>
              <a:t>matching,</a:t>
            </a:r>
            <a:r>
              <a:rPr sz="2000" spc="-45" dirty="0">
                <a:latin typeface="Microsoft YaHei"/>
                <a:cs typeface="Microsoft YaHei"/>
              </a:rPr>
              <a:t> </a:t>
            </a:r>
            <a:r>
              <a:rPr sz="2000" spc="-10" dirty="0">
                <a:latin typeface="Microsoft YaHei"/>
                <a:cs typeface="Microsoft YaHei"/>
              </a:rPr>
              <a:t>fine-</a:t>
            </a:r>
            <a:r>
              <a:rPr sz="2000" dirty="0">
                <a:latin typeface="Microsoft YaHei"/>
                <a:cs typeface="Microsoft YaHei"/>
              </a:rPr>
              <a:t>tuned</a:t>
            </a:r>
            <a:r>
              <a:rPr sz="2000" spc="-55" dirty="0">
                <a:latin typeface="Microsoft YaHei"/>
                <a:cs typeface="Microsoft YaHei"/>
              </a:rPr>
              <a:t> </a:t>
            </a:r>
            <a:r>
              <a:rPr sz="2000" dirty="0">
                <a:latin typeface="Microsoft YaHei"/>
                <a:cs typeface="Microsoft YaHei"/>
              </a:rPr>
              <a:t>classifiers,</a:t>
            </a:r>
            <a:r>
              <a:rPr sz="2000" spc="-45" dirty="0">
                <a:latin typeface="Microsoft YaHei"/>
                <a:cs typeface="Microsoft YaHei"/>
              </a:rPr>
              <a:t> </a:t>
            </a:r>
            <a:r>
              <a:rPr sz="2000" dirty="0">
                <a:latin typeface="Microsoft YaHei"/>
                <a:cs typeface="Microsoft YaHei"/>
              </a:rPr>
              <a:t>and</a:t>
            </a:r>
            <a:r>
              <a:rPr sz="2000" spc="-50" dirty="0">
                <a:latin typeface="Microsoft YaHei"/>
                <a:cs typeface="Microsoft YaHei"/>
              </a:rPr>
              <a:t> </a:t>
            </a:r>
            <a:r>
              <a:rPr sz="2000" spc="-10" dirty="0">
                <a:latin typeface="Microsoft YaHei"/>
                <a:cs typeface="Microsoft YaHei"/>
              </a:rPr>
              <a:t>LLM-</a:t>
            </a:r>
            <a:r>
              <a:rPr sz="2000" dirty="0">
                <a:latin typeface="Microsoft YaHei"/>
                <a:cs typeface="Microsoft YaHei"/>
              </a:rPr>
              <a:t>based</a:t>
            </a:r>
            <a:r>
              <a:rPr sz="2000" spc="-55" dirty="0">
                <a:latin typeface="Microsoft YaHei"/>
                <a:cs typeface="Microsoft YaHei"/>
              </a:rPr>
              <a:t> </a:t>
            </a:r>
            <a:r>
              <a:rPr sz="2000" spc="-10" dirty="0">
                <a:latin typeface="Microsoft YaHei"/>
                <a:cs typeface="Microsoft YaHei"/>
              </a:rPr>
              <a:t>evaluators.</a:t>
            </a:r>
            <a:endParaRPr sz="2000">
              <a:latin typeface="Microsoft YaHei"/>
              <a:cs typeface="Microsoft YaHei"/>
            </a:endParaRPr>
          </a:p>
          <a:p>
            <a:pPr marL="1269365" lvl="2" indent="-342900">
              <a:lnSpc>
                <a:spcPct val="100000"/>
              </a:lnSpc>
              <a:spcBef>
                <a:spcPts val="1200"/>
              </a:spcBef>
              <a:buFont typeface="Arial MT"/>
              <a:buChar char="•"/>
              <a:tabLst>
                <a:tab pos="1269365" algn="l"/>
              </a:tabLst>
            </a:pPr>
            <a:r>
              <a:rPr sz="2000" b="1" dirty="0">
                <a:latin typeface="Microsoft YaHei"/>
                <a:cs typeface="Microsoft YaHei"/>
              </a:rPr>
              <a:t>Automated</a:t>
            </a:r>
            <a:r>
              <a:rPr sz="2000" b="1" spc="-50" dirty="0">
                <a:latin typeface="Microsoft YaHei"/>
                <a:cs typeface="Microsoft YaHei"/>
              </a:rPr>
              <a:t> </a:t>
            </a:r>
            <a:r>
              <a:rPr sz="2000" b="1" dirty="0">
                <a:latin typeface="Microsoft YaHei"/>
                <a:cs typeface="Microsoft YaHei"/>
              </a:rPr>
              <a:t>testing:</a:t>
            </a:r>
            <a:r>
              <a:rPr sz="2000" b="1" spc="-40" dirty="0">
                <a:latin typeface="Microsoft YaHei"/>
                <a:cs typeface="Microsoft YaHei"/>
              </a:rPr>
              <a:t> </a:t>
            </a:r>
            <a:r>
              <a:rPr sz="2000" dirty="0">
                <a:latin typeface="Microsoft YaHei"/>
                <a:cs typeface="Microsoft YaHei"/>
              </a:rPr>
              <a:t>A</a:t>
            </a:r>
            <a:r>
              <a:rPr sz="2000" spc="-40" dirty="0">
                <a:latin typeface="Microsoft YaHei"/>
                <a:cs typeface="Microsoft YaHei"/>
              </a:rPr>
              <a:t> </a:t>
            </a:r>
            <a:r>
              <a:rPr sz="2000" spc="-10" dirty="0">
                <a:latin typeface="Microsoft YaHei"/>
                <a:cs typeface="Microsoft YaHei"/>
              </a:rPr>
              <a:t>single-</a:t>
            </a:r>
            <a:r>
              <a:rPr sz="2000" dirty="0">
                <a:latin typeface="Microsoft YaHei"/>
                <a:cs typeface="Microsoft YaHei"/>
              </a:rPr>
              <a:t>command</a:t>
            </a:r>
            <a:r>
              <a:rPr sz="2000" spc="-55" dirty="0">
                <a:latin typeface="Microsoft YaHei"/>
                <a:cs typeface="Microsoft YaHei"/>
              </a:rPr>
              <a:t> </a:t>
            </a:r>
            <a:r>
              <a:rPr sz="2000" dirty="0">
                <a:latin typeface="Microsoft YaHei"/>
                <a:cs typeface="Microsoft YaHei"/>
              </a:rPr>
              <a:t>process</a:t>
            </a:r>
            <a:r>
              <a:rPr sz="2000" spc="-50" dirty="0">
                <a:latin typeface="Microsoft YaHei"/>
                <a:cs typeface="Microsoft YaHei"/>
              </a:rPr>
              <a:t> </a:t>
            </a:r>
            <a:r>
              <a:rPr sz="2000" dirty="0">
                <a:latin typeface="Microsoft YaHei"/>
                <a:cs typeface="Microsoft YaHei"/>
              </a:rPr>
              <a:t>for</a:t>
            </a:r>
            <a:r>
              <a:rPr sz="2000" spc="-55" dirty="0">
                <a:latin typeface="Microsoft YaHei"/>
                <a:cs typeface="Microsoft YaHei"/>
              </a:rPr>
              <a:t> </a:t>
            </a:r>
            <a:r>
              <a:rPr sz="2000" dirty="0">
                <a:latin typeface="Microsoft YaHei"/>
                <a:cs typeface="Microsoft YaHei"/>
              </a:rPr>
              <a:t>seamless</a:t>
            </a:r>
            <a:r>
              <a:rPr sz="2000" spc="-45" dirty="0">
                <a:latin typeface="Microsoft YaHei"/>
                <a:cs typeface="Microsoft YaHei"/>
              </a:rPr>
              <a:t> </a:t>
            </a:r>
            <a:r>
              <a:rPr sz="2000" spc="-10" dirty="0">
                <a:latin typeface="Microsoft YaHei"/>
                <a:cs typeface="Microsoft YaHei"/>
              </a:rPr>
              <a:t>benchmarking</a:t>
            </a:r>
            <a:endParaRPr sz="2000">
              <a:latin typeface="Microsoft YaHei"/>
              <a:cs typeface="Microsoft YaHei"/>
            </a:endParaRPr>
          </a:p>
          <a:p>
            <a:pPr marL="812165" lvl="1" indent="-342265">
              <a:lnSpc>
                <a:spcPct val="100000"/>
              </a:lnSpc>
              <a:spcBef>
                <a:spcPts val="1200"/>
              </a:spcBef>
              <a:buFont typeface="Arial MT"/>
              <a:buChar char="•"/>
              <a:tabLst>
                <a:tab pos="812165" algn="l"/>
              </a:tabLst>
            </a:pPr>
            <a:r>
              <a:rPr sz="2000" b="1" dirty="0">
                <a:latin typeface="Microsoft YaHei"/>
                <a:cs typeface="Microsoft YaHei"/>
              </a:rPr>
              <a:t>Dynamic</a:t>
            </a:r>
            <a:r>
              <a:rPr sz="2000" b="1" spc="-55" dirty="0">
                <a:latin typeface="Microsoft YaHei"/>
                <a:cs typeface="Microsoft YaHei"/>
              </a:rPr>
              <a:t> </a:t>
            </a:r>
            <a:r>
              <a:rPr sz="2000" b="1" dirty="0">
                <a:latin typeface="Microsoft YaHei"/>
                <a:cs typeface="Microsoft YaHei"/>
              </a:rPr>
              <a:t>Evaluation:</a:t>
            </a:r>
            <a:r>
              <a:rPr sz="2000" b="1" spc="-55" dirty="0">
                <a:latin typeface="Microsoft YaHei"/>
                <a:cs typeface="Microsoft YaHei"/>
              </a:rPr>
              <a:t> </a:t>
            </a:r>
            <a:r>
              <a:rPr sz="2000" b="1" dirty="0">
                <a:latin typeface="Microsoft YaHei"/>
                <a:cs typeface="Microsoft YaHei"/>
              </a:rPr>
              <a:t>Quarterly</a:t>
            </a:r>
            <a:r>
              <a:rPr sz="2000" b="1" spc="-55" dirty="0">
                <a:latin typeface="Microsoft YaHei"/>
                <a:cs typeface="Microsoft YaHei"/>
              </a:rPr>
              <a:t> </a:t>
            </a:r>
            <a:r>
              <a:rPr sz="2000" b="1" dirty="0">
                <a:latin typeface="Microsoft YaHei"/>
                <a:cs typeface="Microsoft YaHei"/>
              </a:rPr>
              <a:t>Update</a:t>
            </a:r>
            <a:r>
              <a:rPr sz="2000" b="1" spc="-55" dirty="0">
                <a:latin typeface="Microsoft YaHei"/>
                <a:cs typeface="Microsoft YaHei"/>
              </a:rPr>
              <a:t> </a:t>
            </a:r>
            <a:r>
              <a:rPr sz="2000" b="1" spc="-10" dirty="0">
                <a:latin typeface="Microsoft YaHei"/>
                <a:cs typeface="Microsoft YaHei"/>
              </a:rPr>
              <a:t>Strategy</a:t>
            </a:r>
            <a:endParaRPr sz="2000">
              <a:latin typeface="Microsoft YaHei"/>
              <a:cs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0D83-7F16-CCA6-B7A5-2654E6C17E5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6CA6BCD8-85F4-ECBD-0E19-A1FD23C75B4C}"/>
              </a:ext>
            </a:extLst>
          </p:cNvPr>
          <p:cNvSpPr txBox="1"/>
          <p:nvPr/>
        </p:nvSpPr>
        <p:spPr>
          <a:xfrm>
            <a:off x="347748" y="1339232"/>
            <a:ext cx="9921184" cy="1494426"/>
          </a:xfrm>
          <a:prstGeom prst="rect">
            <a:avLst/>
          </a:prstGeom>
        </p:spPr>
        <p:txBody>
          <a:bodyPr vert="horz" wrap="square" lIns="0" tIns="16933" rIns="0" bIns="0" rtlCol="0">
            <a:spAutoFit/>
          </a:bodyPr>
          <a:lstStyle/>
          <a:p>
            <a:r>
              <a:rPr lang="en-US" sz="3200" b="1" dirty="0"/>
              <a:t>Definition:</a:t>
            </a:r>
            <a:r>
              <a:rPr lang="en-US" sz="3200" dirty="0"/>
              <a:t> Ensuring an AI’s actions are consistent with human values, goals, and ethics​</a:t>
            </a:r>
          </a:p>
          <a:p>
            <a:endParaRPr lang="en-US" sz="3200" dirty="0"/>
          </a:p>
        </p:txBody>
      </p:sp>
      <p:sp>
        <p:nvSpPr>
          <p:cNvPr id="4" name="TextBox 3">
            <a:extLst>
              <a:ext uri="{FF2B5EF4-FFF2-40B4-BE49-F238E27FC236}">
                <a16:creationId xmlns:a16="http://schemas.microsoft.com/office/drawing/2014/main" id="{76D8605A-42BD-7510-CFA6-22D7795C6C2D}"/>
              </a:ext>
            </a:extLst>
          </p:cNvPr>
          <p:cNvSpPr txBox="1"/>
          <p:nvPr/>
        </p:nvSpPr>
        <p:spPr>
          <a:xfrm>
            <a:off x="347748" y="327996"/>
            <a:ext cx="11496504" cy="748988"/>
          </a:xfrm>
          <a:prstGeom prst="rect">
            <a:avLst/>
          </a:prstGeom>
          <a:noFill/>
        </p:spPr>
        <p:txBody>
          <a:bodyPr wrap="square">
            <a:spAutoFit/>
          </a:bodyPr>
          <a:lstStyle/>
          <a:p>
            <a:r>
              <a:rPr lang="en-US" sz="4267" dirty="0"/>
              <a:t>What Does “Alignment” Mean?</a:t>
            </a:r>
            <a:endParaRPr lang="en-US" sz="4267" dirty="0">
              <a:latin typeface="Calibri"/>
              <a:cs typeface="Calibri"/>
            </a:endParaRPr>
          </a:p>
        </p:txBody>
      </p:sp>
      <p:pic>
        <p:nvPicPr>
          <p:cNvPr id="5" name="Picture 4" descr="People with luggage on an escalator&#10;&#10;AI-generated content may be incorrect.">
            <a:extLst>
              <a:ext uri="{FF2B5EF4-FFF2-40B4-BE49-F238E27FC236}">
                <a16:creationId xmlns:a16="http://schemas.microsoft.com/office/drawing/2014/main" id="{AC7DB92D-C309-E92A-AF3D-57F10B532396}"/>
              </a:ext>
            </a:extLst>
          </p:cNvPr>
          <p:cNvPicPr>
            <a:picLocks noChangeAspect="1"/>
          </p:cNvPicPr>
          <p:nvPr/>
        </p:nvPicPr>
        <p:blipFill>
          <a:blip r:embed="rId2"/>
          <a:stretch>
            <a:fillRect/>
          </a:stretch>
        </p:blipFill>
        <p:spPr>
          <a:xfrm>
            <a:off x="347748" y="2828498"/>
            <a:ext cx="5756635" cy="3129940"/>
          </a:xfrm>
          <a:prstGeom prst="rect">
            <a:avLst/>
          </a:prstGeom>
        </p:spPr>
      </p:pic>
      <p:sp>
        <p:nvSpPr>
          <p:cNvPr id="6" name="TextBox 5">
            <a:extLst>
              <a:ext uri="{FF2B5EF4-FFF2-40B4-BE49-F238E27FC236}">
                <a16:creationId xmlns:a16="http://schemas.microsoft.com/office/drawing/2014/main" id="{271D87CD-13B0-BA73-EA0B-809F2FEAFF18}"/>
              </a:ext>
            </a:extLst>
          </p:cNvPr>
          <p:cNvSpPr txBox="1"/>
          <p:nvPr/>
        </p:nvSpPr>
        <p:spPr>
          <a:xfrm>
            <a:off x="6647150" y="2905317"/>
            <a:ext cx="5084364" cy="3046988"/>
          </a:xfrm>
          <a:prstGeom prst="rect">
            <a:avLst/>
          </a:prstGeom>
          <a:noFill/>
        </p:spPr>
        <p:txBody>
          <a:bodyPr wrap="square" rtlCol="0">
            <a:spAutoFit/>
          </a:bodyPr>
          <a:lstStyle/>
          <a:p>
            <a:r>
              <a:rPr lang="en-US" sz="2400" dirty="0"/>
              <a:t>Air Canada‘s chatbot gave wrong information about a discount </a:t>
            </a:r>
            <a:r>
              <a:rPr lang="en-US" altLang="zh-CN" sz="2400" dirty="0"/>
              <a:t>policy.</a:t>
            </a:r>
            <a:r>
              <a:rPr lang="zh-CN" altLang="en-US" sz="2400" dirty="0"/>
              <a:t> </a:t>
            </a:r>
            <a:r>
              <a:rPr lang="en-US" sz="2400" dirty="0"/>
              <a:t>A traveler followed the chatbot's advice but was later told the discount didn’t apply. The court said Air Canada was responsible for the chatbot’s mistake and made the airline pay the traveler back. </a:t>
            </a:r>
          </a:p>
        </p:txBody>
      </p:sp>
      <p:sp>
        <p:nvSpPr>
          <p:cNvPr id="7" name="TextBox 6">
            <a:extLst>
              <a:ext uri="{FF2B5EF4-FFF2-40B4-BE49-F238E27FC236}">
                <a16:creationId xmlns:a16="http://schemas.microsoft.com/office/drawing/2014/main" id="{FE0CF2B0-CD9A-4D95-0EA0-D4D2FCD0B496}"/>
              </a:ext>
            </a:extLst>
          </p:cNvPr>
          <p:cNvSpPr txBox="1"/>
          <p:nvPr/>
        </p:nvSpPr>
        <p:spPr>
          <a:xfrm>
            <a:off x="347749" y="6451166"/>
            <a:ext cx="9720079" cy="584775"/>
          </a:xfrm>
          <a:prstGeom prst="rect">
            <a:avLst/>
          </a:prstGeom>
          <a:noFill/>
        </p:spPr>
        <p:txBody>
          <a:bodyPr wrap="square" rtlCol="0">
            <a:spAutoFit/>
          </a:bodyPr>
          <a:lstStyle/>
          <a:p>
            <a:r>
              <a:rPr lang="en-US" sz="1600" dirty="0"/>
              <a:t>https://</a:t>
            </a:r>
            <a:r>
              <a:rPr lang="en-US" sz="1600" dirty="0" err="1"/>
              <a:t>www.bbc.com</a:t>
            </a:r>
            <a:r>
              <a:rPr lang="en-US" sz="1600" dirty="0"/>
              <a:t>/travel/article/20240222-air-canada-chatbot-misinformation-what-travellers-should-know</a:t>
            </a:r>
          </a:p>
        </p:txBody>
      </p:sp>
    </p:spTree>
    <p:extLst>
      <p:ext uri="{BB962C8B-B14F-4D97-AF65-F5344CB8AC3E}">
        <p14:creationId xmlns:p14="http://schemas.microsoft.com/office/powerpoint/2010/main" val="196138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433387" y="980947"/>
            <a:ext cx="5344795" cy="3533140"/>
          </a:xfrm>
          <a:prstGeom prst="rect">
            <a:avLst/>
          </a:prstGeom>
        </p:spPr>
        <p:txBody>
          <a:bodyPr vert="horz" wrap="square" lIns="0" tIns="204470" rIns="0" bIns="0" rtlCol="0">
            <a:spAutoFit/>
          </a:bodyPr>
          <a:lstStyle/>
          <a:p>
            <a:pPr marL="12700">
              <a:lnSpc>
                <a:spcPct val="100000"/>
              </a:lnSpc>
              <a:spcBef>
                <a:spcPts val="1610"/>
              </a:spcBef>
            </a:pPr>
            <a:r>
              <a:rPr sz="2400" b="1" dirty="0">
                <a:solidFill>
                  <a:srgbClr val="0061AE"/>
                </a:solidFill>
                <a:latin typeface="Microsoft YaHei"/>
                <a:cs typeface="Microsoft YaHei"/>
              </a:rPr>
              <a:t>Safety</a:t>
            </a:r>
            <a:r>
              <a:rPr sz="2400" b="1" spc="-60" dirty="0">
                <a:solidFill>
                  <a:srgbClr val="0061AE"/>
                </a:solidFill>
                <a:latin typeface="Microsoft YaHei"/>
                <a:cs typeface="Microsoft YaHei"/>
              </a:rPr>
              <a:t> </a:t>
            </a:r>
            <a:r>
              <a:rPr sz="2400" b="1" spc="-20" dirty="0">
                <a:solidFill>
                  <a:srgbClr val="0061AE"/>
                </a:solidFill>
                <a:latin typeface="Microsoft YaHei"/>
                <a:cs typeface="Microsoft YaHei"/>
              </a:rPr>
              <a:t>Arena</a:t>
            </a:r>
            <a:endParaRPr sz="2400">
              <a:latin typeface="Microsoft YaHei"/>
              <a:cs typeface="Microsoft YaHei"/>
            </a:endParaRPr>
          </a:p>
          <a:p>
            <a:pPr marL="354965" indent="-342265">
              <a:lnSpc>
                <a:spcPct val="100000"/>
              </a:lnSpc>
              <a:spcBef>
                <a:spcPts val="1515"/>
              </a:spcBef>
              <a:buFont typeface="Arial MT"/>
              <a:buChar char="•"/>
              <a:tabLst>
                <a:tab pos="354965" algn="l"/>
              </a:tabLst>
            </a:pPr>
            <a:r>
              <a:rPr sz="2400" b="1" dirty="0">
                <a:latin typeface="Microsoft YaHei"/>
                <a:cs typeface="Microsoft YaHei"/>
              </a:rPr>
              <a:t>Core</a:t>
            </a:r>
            <a:r>
              <a:rPr sz="2400" b="1" spc="-50" dirty="0">
                <a:latin typeface="Microsoft YaHei"/>
                <a:cs typeface="Microsoft YaHei"/>
              </a:rPr>
              <a:t> </a:t>
            </a:r>
            <a:r>
              <a:rPr sz="2400" b="1" spc="-10" dirty="0">
                <a:latin typeface="Microsoft YaHei"/>
                <a:cs typeface="Microsoft YaHei"/>
              </a:rPr>
              <a:t>Functionality</a:t>
            </a:r>
            <a:endParaRPr sz="2400">
              <a:latin typeface="Microsoft YaHei"/>
              <a:cs typeface="Microsoft YaHei"/>
            </a:endParaRPr>
          </a:p>
          <a:p>
            <a:pPr marL="812165" lvl="1" indent="-342265">
              <a:lnSpc>
                <a:spcPct val="100000"/>
              </a:lnSpc>
              <a:spcBef>
                <a:spcPts val="1215"/>
              </a:spcBef>
              <a:buFont typeface="Arial MT"/>
              <a:buChar char="•"/>
              <a:tabLst>
                <a:tab pos="812165" algn="l"/>
              </a:tabLst>
            </a:pPr>
            <a:r>
              <a:rPr sz="2000" b="1" dirty="0">
                <a:latin typeface="Microsoft YaHei"/>
                <a:cs typeface="Microsoft YaHei"/>
              </a:rPr>
              <a:t>Adversarial</a:t>
            </a:r>
            <a:r>
              <a:rPr sz="2000" b="1" spc="-65" dirty="0">
                <a:latin typeface="Microsoft YaHei"/>
                <a:cs typeface="Microsoft YaHei"/>
              </a:rPr>
              <a:t> </a:t>
            </a:r>
            <a:r>
              <a:rPr sz="2000" b="1" dirty="0">
                <a:latin typeface="Microsoft YaHei"/>
                <a:cs typeface="Microsoft YaHei"/>
              </a:rPr>
              <a:t>Prompt</a:t>
            </a:r>
            <a:r>
              <a:rPr sz="2000" b="1" spc="-60" dirty="0">
                <a:latin typeface="Microsoft YaHei"/>
                <a:cs typeface="Microsoft YaHei"/>
              </a:rPr>
              <a:t> </a:t>
            </a:r>
            <a:r>
              <a:rPr sz="2000" b="1" spc="-10" dirty="0">
                <a:latin typeface="Microsoft YaHei"/>
                <a:cs typeface="Microsoft YaHei"/>
              </a:rPr>
              <a:t>Modifications</a:t>
            </a:r>
            <a:endParaRPr sz="2000">
              <a:latin typeface="Microsoft YaHei"/>
              <a:cs typeface="Microsoft YaHei"/>
            </a:endParaRPr>
          </a:p>
          <a:p>
            <a:pPr marL="812165" lvl="1" indent="-342265">
              <a:lnSpc>
                <a:spcPct val="100000"/>
              </a:lnSpc>
              <a:spcBef>
                <a:spcPts val="1200"/>
              </a:spcBef>
              <a:buFont typeface="Arial MT"/>
              <a:buChar char="•"/>
              <a:tabLst>
                <a:tab pos="812165" algn="l"/>
              </a:tabLst>
            </a:pPr>
            <a:r>
              <a:rPr sz="2000" b="1" dirty="0">
                <a:latin typeface="Microsoft YaHei"/>
                <a:cs typeface="Microsoft YaHei"/>
              </a:rPr>
              <a:t>Anonymous</a:t>
            </a:r>
            <a:r>
              <a:rPr sz="2000" b="1" spc="-65" dirty="0">
                <a:latin typeface="Microsoft YaHei"/>
                <a:cs typeface="Microsoft YaHei"/>
              </a:rPr>
              <a:t> </a:t>
            </a:r>
            <a:r>
              <a:rPr sz="2000" b="1" dirty="0">
                <a:latin typeface="Microsoft YaHei"/>
                <a:cs typeface="Microsoft YaHei"/>
              </a:rPr>
              <a:t>Comparison</a:t>
            </a:r>
            <a:r>
              <a:rPr sz="2000" b="1" spc="-60" dirty="0">
                <a:latin typeface="Microsoft YaHei"/>
                <a:cs typeface="Microsoft YaHei"/>
              </a:rPr>
              <a:t> </a:t>
            </a:r>
            <a:r>
              <a:rPr sz="2000" b="1" dirty="0">
                <a:latin typeface="Microsoft YaHei"/>
                <a:cs typeface="Microsoft YaHei"/>
              </a:rPr>
              <a:t>of</a:t>
            </a:r>
            <a:r>
              <a:rPr sz="2000" b="1" spc="-60" dirty="0">
                <a:latin typeface="Microsoft YaHei"/>
                <a:cs typeface="Microsoft YaHei"/>
              </a:rPr>
              <a:t> </a:t>
            </a:r>
            <a:r>
              <a:rPr sz="2000" b="1" spc="-10" dirty="0">
                <a:latin typeface="Microsoft YaHei"/>
                <a:cs typeface="Microsoft YaHei"/>
              </a:rPr>
              <a:t>Models</a:t>
            </a:r>
            <a:endParaRPr sz="2000">
              <a:latin typeface="Microsoft YaHei"/>
              <a:cs typeface="Microsoft YaHei"/>
            </a:endParaRPr>
          </a:p>
          <a:p>
            <a:pPr marL="812165" lvl="1" indent="-342265">
              <a:lnSpc>
                <a:spcPct val="100000"/>
              </a:lnSpc>
              <a:spcBef>
                <a:spcPts val="1200"/>
              </a:spcBef>
              <a:buFont typeface="Arial MT"/>
              <a:buChar char="•"/>
              <a:tabLst>
                <a:tab pos="812165" algn="l"/>
              </a:tabLst>
            </a:pPr>
            <a:r>
              <a:rPr sz="2000" b="1" dirty="0">
                <a:latin typeface="Microsoft YaHei"/>
                <a:cs typeface="Microsoft YaHei"/>
              </a:rPr>
              <a:t>Interactive</a:t>
            </a:r>
            <a:r>
              <a:rPr sz="2000" b="1" spc="-90" dirty="0">
                <a:latin typeface="Microsoft YaHei"/>
                <a:cs typeface="Microsoft YaHei"/>
              </a:rPr>
              <a:t> </a:t>
            </a:r>
            <a:r>
              <a:rPr sz="2000" b="1" dirty="0">
                <a:latin typeface="Microsoft YaHei"/>
                <a:cs typeface="Microsoft YaHei"/>
              </a:rPr>
              <a:t>Feedback</a:t>
            </a:r>
            <a:r>
              <a:rPr sz="2000" b="1" spc="-95" dirty="0">
                <a:latin typeface="Microsoft YaHei"/>
                <a:cs typeface="Microsoft YaHei"/>
              </a:rPr>
              <a:t> </a:t>
            </a:r>
            <a:r>
              <a:rPr sz="2000" b="1" spc="-10" dirty="0">
                <a:latin typeface="Microsoft YaHei"/>
                <a:cs typeface="Microsoft YaHei"/>
              </a:rPr>
              <a:t>System</a:t>
            </a:r>
            <a:endParaRPr sz="2000">
              <a:latin typeface="Microsoft YaHei"/>
              <a:cs typeface="Microsoft YaHei"/>
            </a:endParaRPr>
          </a:p>
          <a:p>
            <a:pPr marL="354965" indent="-342265">
              <a:lnSpc>
                <a:spcPct val="100000"/>
              </a:lnSpc>
              <a:spcBef>
                <a:spcPts val="1400"/>
              </a:spcBef>
              <a:buFont typeface="Arial MT"/>
              <a:buChar char="•"/>
              <a:tabLst>
                <a:tab pos="354965" algn="l"/>
              </a:tabLst>
            </a:pPr>
            <a:r>
              <a:rPr sz="2400" b="1" dirty="0">
                <a:latin typeface="Microsoft YaHei"/>
                <a:cs typeface="Microsoft YaHei"/>
              </a:rPr>
              <a:t>Key</a:t>
            </a:r>
            <a:r>
              <a:rPr sz="2400" b="1" spc="-70" dirty="0">
                <a:latin typeface="Microsoft YaHei"/>
                <a:cs typeface="Microsoft YaHei"/>
              </a:rPr>
              <a:t> </a:t>
            </a:r>
            <a:r>
              <a:rPr sz="2400" b="1" spc="-10" dirty="0">
                <a:latin typeface="Microsoft YaHei"/>
                <a:cs typeface="Microsoft YaHei"/>
              </a:rPr>
              <a:t>Innovations</a:t>
            </a:r>
            <a:endParaRPr sz="2400">
              <a:latin typeface="Microsoft YaHei"/>
              <a:cs typeface="Microsoft YaHei"/>
            </a:endParaRPr>
          </a:p>
          <a:p>
            <a:pPr marL="812165" lvl="1" indent="-342265">
              <a:lnSpc>
                <a:spcPct val="100000"/>
              </a:lnSpc>
              <a:spcBef>
                <a:spcPts val="1335"/>
              </a:spcBef>
              <a:buFont typeface="Arial MT"/>
              <a:buChar char="•"/>
              <a:tabLst>
                <a:tab pos="812165" algn="l"/>
              </a:tabLst>
            </a:pPr>
            <a:r>
              <a:rPr sz="2000" b="1" dirty="0">
                <a:latin typeface="Microsoft YaHei"/>
                <a:cs typeface="Microsoft YaHei"/>
              </a:rPr>
              <a:t>Prioritizing</a:t>
            </a:r>
            <a:r>
              <a:rPr sz="2000" b="1" spc="-90" dirty="0">
                <a:latin typeface="Microsoft YaHei"/>
                <a:cs typeface="Microsoft YaHei"/>
              </a:rPr>
              <a:t> </a:t>
            </a:r>
            <a:r>
              <a:rPr sz="2000" b="1" spc="-10" dirty="0">
                <a:latin typeface="Microsoft YaHei"/>
                <a:cs typeface="Microsoft YaHei"/>
              </a:rPr>
              <a:t>safety</a:t>
            </a:r>
            <a:endParaRPr sz="2000">
              <a:latin typeface="Microsoft YaHei"/>
              <a:cs typeface="Microsoft YaHei"/>
            </a:endParaRPr>
          </a:p>
        </p:txBody>
      </p:sp>
      <p:sp>
        <p:nvSpPr>
          <p:cNvPr id="4" name="object 4"/>
          <p:cNvSpPr txBox="1"/>
          <p:nvPr/>
        </p:nvSpPr>
        <p:spPr>
          <a:xfrm>
            <a:off x="890587" y="4488179"/>
            <a:ext cx="5436870" cy="939800"/>
          </a:xfrm>
          <a:prstGeom prst="rect">
            <a:avLst/>
          </a:prstGeom>
        </p:spPr>
        <p:txBody>
          <a:bodyPr vert="horz" wrap="square" lIns="0" tIns="165100" rIns="0" bIns="0" rtlCol="0">
            <a:spAutoFit/>
          </a:bodyPr>
          <a:lstStyle/>
          <a:p>
            <a:pPr marL="354965" indent="-342265">
              <a:lnSpc>
                <a:spcPct val="100000"/>
              </a:lnSpc>
              <a:spcBef>
                <a:spcPts val="1300"/>
              </a:spcBef>
              <a:buFont typeface="Arial MT"/>
              <a:buChar char="•"/>
              <a:tabLst>
                <a:tab pos="354965" algn="l"/>
              </a:tabLst>
            </a:pPr>
            <a:r>
              <a:rPr sz="2000" b="1" dirty="0">
                <a:latin typeface="Microsoft YaHei"/>
                <a:cs typeface="Microsoft YaHei"/>
              </a:rPr>
              <a:t>Incorporating</a:t>
            </a:r>
            <a:r>
              <a:rPr sz="2000" b="1" spc="-75" dirty="0">
                <a:latin typeface="Microsoft YaHei"/>
                <a:cs typeface="Microsoft YaHei"/>
              </a:rPr>
              <a:t> </a:t>
            </a:r>
            <a:r>
              <a:rPr sz="2000" b="1" spc="-10" dirty="0">
                <a:latin typeface="Microsoft YaHei"/>
                <a:cs typeface="Microsoft YaHei"/>
              </a:rPr>
              <a:t>tutorial-</a:t>
            </a:r>
            <a:r>
              <a:rPr sz="2000" b="1" dirty="0">
                <a:latin typeface="Microsoft YaHei"/>
                <a:cs typeface="Microsoft YaHei"/>
              </a:rPr>
              <a:t>level</a:t>
            </a:r>
            <a:r>
              <a:rPr sz="2000" b="1" spc="-70" dirty="0">
                <a:latin typeface="Microsoft YaHei"/>
                <a:cs typeface="Microsoft YaHei"/>
              </a:rPr>
              <a:t> </a:t>
            </a:r>
            <a:r>
              <a:rPr sz="2000" b="1" spc="-10" dirty="0">
                <a:latin typeface="Microsoft YaHei"/>
                <a:cs typeface="Microsoft YaHei"/>
              </a:rPr>
              <a:t>instructions</a:t>
            </a:r>
            <a:endParaRPr sz="2000">
              <a:latin typeface="Microsoft YaHei"/>
              <a:cs typeface="Microsoft YaHei"/>
            </a:endParaRPr>
          </a:p>
          <a:p>
            <a:pPr marL="354965" indent="-342265">
              <a:lnSpc>
                <a:spcPct val="100000"/>
              </a:lnSpc>
              <a:spcBef>
                <a:spcPts val="1200"/>
              </a:spcBef>
              <a:buFont typeface="Arial MT"/>
              <a:buChar char="•"/>
              <a:tabLst>
                <a:tab pos="354965" algn="l"/>
              </a:tabLst>
            </a:pPr>
            <a:r>
              <a:rPr sz="2000" b="1" dirty="0">
                <a:latin typeface="Microsoft YaHei"/>
                <a:cs typeface="Microsoft YaHei"/>
              </a:rPr>
              <a:t>Being</a:t>
            </a:r>
            <a:r>
              <a:rPr sz="2000" b="1" spc="-35" dirty="0">
                <a:latin typeface="Microsoft YaHei"/>
                <a:cs typeface="Microsoft YaHei"/>
              </a:rPr>
              <a:t> </a:t>
            </a:r>
            <a:r>
              <a:rPr sz="2000" b="1" dirty="0">
                <a:latin typeface="Microsoft YaHei"/>
                <a:cs typeface="Microsoft YaHei"/>
              </a:rPr>
              <a:t>designed</a:t>
            </a:r>
            <a:r>
              <a:rPr sz="2000" b="1" spc="-35" dirty="0">
                <a:latin typeface="Microsoft YaHei"/>
                <a:cs typeface="Microsoft YaHei"/>
              </a:rPr>
              <a:t> </a:t>
            </a:r>
            <a:r>
              <a:rPr sz="2000" b="1" dirty="0">
                <a:latin typeface="Microsoft YaHei"/>
                <a:cs typeface="Microsoft YaHei"/>
              </a:rPr>
              <a:t>for</a:t>
            </a:r>
            <a:r>
              <a:rPr sz="2000" b="1" spc="-30" dirty="0">
                <a:latin typeface="Microsoft YaHei"/>
                <a:cs typeface="Microsoft YaHei"/>
              </a:rPr>
              <a:t> </a:t>
            </a:r>
            <a:r>
              <a:rPr sz="2000" b="1" dirty="0">
                <a:latin typeface="Microsoft YaHei"/>
                <a:cs typeface="Microsoft YaHei"/>
              </a:rPr>
              <a:t>ease</a:t>
            </a:r>
            <a:r>
              <a:rPr sz="2000" b="1" spc="-30" dirty="0">
                <a:latin typeface="Microsoft YaHei"/>
                <a:cs typeface="Microsoft YaHei"/>
              </a:rPr>
              <a:t> </a:t>
            </a:r>
            <a:r>
              <a:rPr sz="2000" b="1" dirty="0">
                <a:latin typeface="Microsoft YaHei"/>
                <a:cs typeface="Microsoft YaHei"/>
              </a:rPr>
              <a:t>of</a:t>
            </a:r>
            <a:r>
              <a:rPr sz="2000" b="1" spc="-30" dirty="0">
                <a:latin typeface="Microsoft YaHei"/>
                <a:cs typeface="Microsoft YaHei"/>
              </a:rPr>
              <a:t> </a:t>
            </a:r>
            <a:r>
              <a:rPr sz="2000" b="1" spc="-25" dirty="0">
                <a:latin typeface="Microsoft YaHei"/>
                <a:cs typeface="Microsoft YaHei"/>
              </a:rPr>
              <a:t>use</a:t>
            </a:r>
            <a:endParaRPr sz="2000">
              <a:latin typeface="Microsoft YaHei"/>
              <a:cs typeface="Microsoft YaHei"/>
            </a:endParaRPr>
          </a:p>
        </p:txBody>
      </p:sp>
      <p:sp>
        <p:nvSpPr>
          <p:cNvPr id="5" name="object 5"/>
          <p:cNvSpPr txBox="1"/>
          <p:nvPr/>
        </p:nvSpPr>
        <p:spPr>
          <a:xfrm>
            <a:off x="6042977" y="2104644"/>
            <a:ext cx="4221480" cy="939800"/>
          </a:xfrm>
          <a:prstGeom prst="rect">
            <a:avLst/>
          </a:prstGeom>
        </p:spPr>
        <p:txBody>
          <a:bodyPr vert="horz" wrap="square" lIns="0" tIns="165100" rIns="0" bIns="0" rtlCol="0">
            <a:spAutoFit/>
          </a:bodyPr>
          <a:lstStyle/>
          <a:p>
            <a:pPr marL="354965" indent="-342265">
              <a:lnSpc>
                <a:spcPct val="100000"/>
              </a:lnSpc>
              <a:spcBef>
                <a:spcPts val="1300"/>
              </a:spcBef>
              <a:buFont typeface="Arial MT"/>
              <a:buChar char="•"/>
              <a:tabLst>
                <a:tab pos="354965" algn="l"/>
              </a:tabLst>
            </a:pPr>
            <a:r>
              <a:rPr sz="2000" b="1" spc="-10" dirty="0">
                <a:latin typeface="Microsoft YaHei"/>
                <a:cs typeface="Microsoft YaHei"/>
              </a:rPr>
              <a:t>AI-</a:t>
            </a:r>
            <a:r>
              <a:rPr sz="2000" b="1" dirty="0">
                <a:latin typeface="Microsoft YaHei"/>
                <a:cs typeface="Microsoft YaHei"/>
              </a:rPr>
              <a:t>Assisted</a:t>
            </a:r>
            <a:r>
              <a:rPr sz="2000" b="1" spc="-25" dirty="0">
                <a:latin typeface="Microsoft YaHei"/>
                <a:cs typeface="Microsoft YaHei"/>
              </a:rPr>
              <a:t> </a:t>
            </a:r>
            <a:r>
              <a:rPr sz="2000" b="1" spc="-10" dirty="0">
                <a:latin typeface="Microsoft YaHei"/>
                <a:cs typeface="Microsoft YaHei"/>
              </a:rPr>
              <a:t>Evaluation</a:t>
            </a:r>
            <a:endParaRPr sz="2000">
              <a:latin typeface="Microsoft YaHei"/>
              <a:cs typeface="Microsoft YaHei"/>
            </a:endParaRPr>
          </a:p>
          <a:p>
            <a:pPr marL="354965" indent="-342265">
              <a:lnSpc>
                <a:spcPct val="100000"/>
              </a:lnSpc>
              <a:spcBef>
                <a:spcPts val="1200"/>
              </a:spcBef>
              <a:buFont typeface="Arial MT"/>
              <a:buChar char="•"/>
              <a:tabLst>
                <a:tab pos="354965" algn="l"/>
              </a:tabLst>
            </a:pPr>
            <a:r>
              <a:rPr sz="2000" b="1" dirty="0">
                <a:latin typeface="Microsoft YaHei"/>
                <a:cs typeface="Microsoft YaHei"/>
              </a:rPr>
              <a:t>Chat</a:t>
            </a:r>
            <a:r>
              <a:rPr sz="2000" b="1" spc="-10" dirty="0">
                <a:latin typeface="Microsoft YaHei"/>
                <a:cs typeface="Microsoft YaHei"/>
              </a:rPr>
              <a:t> </a:t>
            </a:r>
            <a:r>
              <a:rPr sz="2000" b="1" dirty="0">
                <a:latin typeface="Microsoft YaHei"/>
                <a:cs typeface="Microsoft YaHei"/>
              </a:rPr>
              <a:t>History and</a:t>
            </a:r>
            <a:r>
              <a:rPr sz="2000" b="1" spc="-10" dirty="0">
                <a:latin typeface="Microsoft YaHei"/>
                <a:cs typeface="Microsoft YaHei"/>
              </a:rPr>
              <a:t> </a:t>
            </a:r>
            <a:r>
              <a:rPr sz="2000" b="1" dirty="0">
                <a:latin typeface="Microsoft YaHei"/>
                <a:cs typeface="Microsoft YaHei"/>
              </a:rPr>
              <a:t>User </a:t>
            </a:r>
            <a:r>
              <a:rPr sz="2000" b="1" spc="-10" dirty="0">
                <a:latin typeface="Microsoft YaHei"/>
                <a:cs typeface="Microsoft YaHei"/>
              </a:rPr>
              <a:t>Profiles</a:t>
            </a:r>
            <a:endParaRPr sz="2000">
              <a:latin typeface="Microsoft YaHei"/>
              <a:cs typeface="Microsoft YaHe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430530" y="990091"/>
            <a:ext cx="4033520" cy="2508885"/>
          </a:xfrm>
          <a:prstGeom prst="rect">
            <a:avLst/>
          </a:prstGeom>
        </p:spPr>
        <p:txBody>
          <a:bodyPr vert="horz" wrap="square" lIns="0" tIns="195580" rIns="0" bIns="0" rtlCol="0">
            <a:spAutoFit/>
          </a:bodyPr>
          <a:lstStyle/>
          <a:p>
            <a:pPr marL="15240">
              <a:lnSpc>
                <a:spcPct val="100000"/>
              </a:lnSpc>
              <a:spcBef>
                <a:spcPts val="1540"/>
              </a:spcBef>
            </a:pPr>
            <a:r>
              <a:rPr sz="2400" b="1" dirty="0">
                <a:solidFill>
                  <a:srgbClr val="0061AE"/>
                </a:solidFill>
                <a:latin typeface="Microsoft YaHei"/>
                <a:cs typeface="Microsoft YaHei"/>
              </a:rPr>
              <a:t>Safety</a:t>
            </a:r>
            <a:r>
              <a:rPr sz="2400" b="1" spc="-60" dirty="0">
                <a:solidFill>
                  <a:srgbClr val="0061AE"/>
                </a:solidFill>
                <a:latin typeface="Microsoft YaHei"/>
                <a:cs typeface="Microsoft YaHei"/>
              </a:rPr>
              <a:t> </a:t>
            </a:r>
            <a:r>
              <a:rPr sz="2400" b="1" spc="-20" dirty="0">
                <a:solidFill>
                  <a:srgbClr val="0061AE"/>
                </a:solidFill>
                <a:latin typeface="Microsoft YaHei"/>
                <a:cs typeface="Microsoft YaHei"/>
              </a:rPr>
              <a:t>Arena</a:t>
            </a:r>
            <a:endParaRPr sz="2400">
              <a:latin typeface="Microsoft YaHei"/>
              <a:cs typeface="Microsoft YaHei"/>
            </a:endParaRPr>
          </a:p>
          <a:p>
            <a:pPr marL="354965" indent="-342265">
              <a:lnSpc>
                <a:spcPct val="100000"/>
              </a:lnSpc>
              <a:spcBef>
                <a:spcPts val="1440"/>
              </a:spcBef>
              <a:buFont typeface="Arial MT"/>
              <a:buChar char="•"/>
              <a:tabLst>
                <a:tab pos="354965" algn="l"/>
              </a:tabLst>
            </a:pPr>
            <a:r>
              <a:rPr sz="2400" b="1" dirty="0">
                <a:latin typeface="Microsoft YaHei"/>
                <a:cs typeface="Microsoft YaHei"/>
              </a:rPr>
              <a:t>Interactive</a:t>
            </a:r>
            <a:r>
              <a:rPr sz="2400" b="1" spc="-140" dirty="0">
                <a:latin typeface="Microsoft YaHei"/>
                <a:cs typeface="Microsoft YaHei"/>
              </a:rPr>
              <a:t> </a:t>
            </a:r>
            <a:r>
              <a:rPr sz="2400" b="1" spc="-25" dirty="0">
                <a:latin typeface="Microsoft YaHei"/>
                <a:cs typeface="Microsoft YaHei"/>
              </a:rPr>
              <a:t>UI</a:t>
            </a:r>
            <a:endParaRPr sz="2400">
              <a:latin typeface="Microsoft YaHei"/>
              <a:cs typeface="Microsoft YaHei"/>
            </a:endParaRPr>
          </a:p>
          <a:p>
            <a:pPr marL="812165" lvl="1" indent="-342265">
              <a:lnSpc>
                <a:spcPct val="100000"/>
              </a:lnSpc>
              <a:spcBef>
                <a:spcPts val="1310"/>
              </a:spcBef>
              <a:buFont typeface="Arial MT"/>
              <a:buChar char="•"/>
              <a:tabLst>
                <a:tab pos="812165" algn="l"/>
              </a:tabLst>
            </a:pPr>
            <a:r>
              <a:rPr sz="2000" b="1" dirty="0">
                <a:latin typeface="Microsoft YaHei"/>
                <a:cs typeface="Microsoft YaHei"/>
              </a:rPr>
              <a:t>Customizable</a:t>
            </a:r>
            <a:r>
              <a:rPr sz="2000" b="1" spc="-95" dirty="0">
                <a:latin typeface="Microsoft YaHei"/>
                <a:cs typeface="Microsoft YaHei"/>
              </a:rPr>
              <a:t> </a:t>
            </a:r>
            <a:r>
              <a:rPr sz="2000" b="1" spc="-10" dirty="0">
                <a:latin typeface="Microsoft YaHei"/>
                <a:cs typeface="Microsoft YaHei"/>
              </a:rPr>
              <a:t>rankings</a:t>
            </a:r>
            <a:endParaRPr sz="2000">
              <a:latin typeface="Microsoft YaHei"/>
              <a:cs typeface="Microsoft YaHei"/>
            </a:endParaRPr>
          </a:p>
          <a:p>
            <a:pPr marL="812165" lvl="1" indent="-342265">
              <a:lnSpc>
                <a:spcPct val="100000"/>
              </a:lnSpc>
              <a:spcBef>
                <a:spcPts val="1200"/>
              </a:spcBef>
              <a:buFont typeface="Arial MT"/>
              <a:buChar char="•"/>
              <a:tabLst>
                <a:tab pos="812165" algn="l"/>
              </a:tabLst>
            </a:pPr>
            <a:r>
              <a:rPr sz="2000" b="1" dirty="0">
                <a:latin typeface="Microsoft YaHei"/>
                <a:cs typeface="Microsoft YaHei"/>
              </a:rPr>
              <a:t>Expandable</a:t>
            </a:r>
            <a:r>
              <a:rPr sz="2000" b="1" spc="-65" dirty="0">
                <a:latin typeface="Microsoft YaHei"/>
                <a:cs typeface="Microsoft YaHei"/>
              </a:rPr>
              <a:t> </a:t>
            </a:r>
            <a:r>
              <a:rPr sz="2000" b="1" dirty="0">
                <a:latin typeface="Microsoft YaHei"/>
                <a:cs typeface="Microsoft YaHei"/>
              </a:rPr>
              <a:t>safety</a:t>
            </a:r>
            <a:r>
              <a:rPr sz="2000" b="1" spc="-60" dirty="0">
                <a:latin typeface="Microsoft YaHei"/>
                <a:cs typeface="Microsoft YaHei"/>
              </a:rPr>
              <a:t> </a:t>
            </a:r>
            <a:r>
              <a:rPr sz="2000" b="1" spc="-10" dirty="0">
                <a:latin typeface="Microsoft YaHei"/>
                <a:cs typeface="Microsoft YaHei"/>
              </a:rPr>
              <a:t>scores</a:t>
            </a:r>
            <a:endParaRPr sz="2000">
              <a:latin typeface="Microsoft YaHei"/>
              <a:cs typeface="Microsoft YaHei"/>
            </a:endParaRPr>
          </a:p>
          <a:p>
            <a:pPr marL="812165" lvl="1" indent="-342265">
              <a:lnSpc>
                <a:spcPct val="100000"/>
              </a:lnSpc>
              <a:spcBef>
                <a:spcPts val="1200"/>
              </a:spcBef>
              <a:buFont typeface="Arial MT"/>
              <a:buChar char="•"/>
              <a:tabLst>
                <a:tab pos="812165" algn="l"/>
              </a:tabLst>
            </a:pPr>
            <a:r>
              <a:rPr sz="2000" b="1" dirty="0">
                <a:latin typeface="Microsoft YaHei"/>
                <a:cs typeface="Microsoft YaHei"/>
              </a:rPr>
              <a:t>Visual</a:t>
            </a:r>
            <a:r>
              <a:rPr sz="2000" b="1" spc="-50" dirty="0">
                <a:latin typeface="Microsoft YaHei"/>
                <a:cs typeface="Microsoft YaHei"/>
              </a:rPr>
              <a:t> </a:t>
            </a:r>
            <a:r>
              <a:rPr sz="2000" b="1" dirty="0">
                <a:latin typeface="Microsoft YaHei"/>
                <a:cs typeface="Microsoft YaHei"/>
              </a:rPr>
              <a:t>analysis</a:t>
            </a:r>
            <a:r>
              <a:rPr sz="2000" b="1" spc="-40" dirty="0">
                <a:latin typeface="Microsoft YaHei"/>
                <a:cs typeface="Microsoft YaHei"/>
              </a:rPr>
              <a:t> </a:t>
            </a:r>
            <a:r>
              <a:rPr sz="2000" b="1" spc="-20" dirty="0">
                <a:latin typeface="Microsoft YaHei"/>
                <a:cs typeface="Microsoft YaHei"/>
              </a:rPr>
              <a:t>tools</a:t>
            </a:r>
            <a:endParaRPr sz="2000">
              <a:latin typeface="Microsoft YaHei"/>
              <a:cs typeface="Microsoft YaHei"/>
            </a:endParaRPr>
          </a:p>
        </p:txBody>
      </p:sp>
      <p:sp>
        <p:nvSpPr>
          <p:cNvPr id="4" name="object 4"/>
          <p:cNvSpPr txBox="1"/>
          <p:nvPr/>
        </p:nvSpPr>
        <p:spPr>
          <a:xfrm>
            <a:off x="6055677" y="2254985"/>
            <a:ext cx="2336165" cy="792480"/>
          </a:xfrm>
          <a:prstGeom prst="rect">
            <a:avLst/>
          </a:prstGeom>
        </p:spPr>
        <p:txBody>
          <a:bodyPr vert="horz" wrap="square" lIns="0" tIns="14604" rIns="0" bIns="0" rtlCol="0">
            <a:spAutoFit/>
          </a:bodyPr>
          <a:lstStyle/>
          <a:p>
            <a:pPr>
              <a:lnSpc>
                <a:spcPct val="100000"/>
              </a:lnSpc>
              <a:spcBef>
                <a:spcPts val="114"/>
              </a:spcBef>
              <a:tabLst>
                <a:tab pos="342265" algn="l"/>
              </a:tabLst>
            </a:pPr>
            <a:r>
              <a:rPr sz="2000" spc="-50" dirty="0">
                <a:latin typeface="Arial MT"/>
                <a:cs typeface="Arial MT"/>
              </a:rPr>
              <a:t>•</a:t>
            </a:r>
            <a:r>
              <a:rPr sz="2000" dirty="0">
                <a:latin typeface="Arial MT"/>
                <a:cs typeface="Arial MT"/>
              </a:rPr>
              <a:t>	</a:t>
            </a:r>
            <a:r>
              <a:rPr sz="2000" b="1" spc="-10" dirty="0">
                <a:latin typeface="Microsoft YaHei"/>
                <a:cs typeface="Microsoft YaHei"/>
              </a:rPr>
              <a:t>AI-</a:t>
            </a:r>
            <a:r>
              <a:rPr sz="2000" b="1" dirty="0">
                <a:latin typeface="Microsoft YaHei"/>
                <a:cs typeface="Microsoft YaHei"/>
              </a:rPr>
              <a:t>Assisted</a:t>
            </a:r>
            <a:r>
              <a:rPr sz="2000" b="1" spc="-25" dirty="0">
                <a:latin typeface="Microsoft YaHei"/>
                <a:cs typeface="Microsoft YaHei"/>
              </a:rPr>
              <a:t> Eva</a:t>
            </a:r>
            <a:endParaRPr sz="2000">
              <a:latin typeface="Microsoft YaHei"/>
              <a:cs typeface="Microsoft YaHei"/>
            </a:endParaRPr>
          </a:p>
          <a:p>
            <a:pPr>
              <a:lnSpc>
                <a:spcPct val="100000"/>
              </a:lnSpc>
              <a:spcBef>
                <a:spcPts val="1200"/>
              </a:spcBef>
              <a:tabLst>
                <a:tab pos="342265" algn="l"/>
              </a:tabLst>
            </a:pPr>
            <a:r>
              <a:rPr sz="2000" spc="-50" dirty="0">
                <a:latin typeface="Arial MT"/>
                <a:cs typeface="Arial MT"/>
              </a:rPr>
              <a:t>•</a:t>
            </a:r>
            <a:r>
              <a:rPr sz="2000" dirty="0">
                <a:latin typeface="Arial MT"/>
                <a:cs typeface="Arial MT"/>
              </a:rPr>
              <a:t>	</a:t>
            </a:r>
            <a:r>
              <a:rPr sz="2000" b="1" dirty="0">
                <a:latin typeface="Microsoft YaHei"/>
                <a:cs typeface="Microsoft YaHei"/>
              </a:rPr>
              <a:t>Chat</a:t>
            </a:r>
            <a:r>
              <a:rPr sz="2000" b="1" spc="5" dirty="0">
                <a:latin typeface="Microsoft YaHei"/>
                <a:cs typeface="Microsoft YaHei"/>
              </a:rPr>
              <a:t> </a:t>
            </a:r>
            <a:r>
              <a:rPr sz="2000" b="1" dirty="0">
                <a:latin typeface="Microsoft YaHei"/>
                <a:cs typeface="Microsoft YaHei"/>
              </a:rPr>
              <a:t>History</a:t>
            </a:r>
            <a:r>
              <a:rPr sz="2000" b="1" spc="15" dirty="0">
                <a:latin typeface="Microsoft YaHei"/>
                <a:cs typeface="Microsoft YaHei"/>
              </a:rPr>
              <a:t> </a:t>
            </a:r>
            <a:r>
              <a:rPr sz="2000" b="1" spc="-25" dirty="0">
                <a:latin typeface="Microsoft YaHei"/>
                <a:cs typeface="Microsoft YaHei"/>
              </a:rPr>
              <a:t>an</a:t>
            </a:r>
            <a:endParaRPr sz="2000">
              <a:latin typeface="Microsoft YaHei"/>
              <a:cs typeface="Microsoft YaHei"/>
            </a:endParaRPr>
          </a:p>
        </p:txBody>
      </p:sp>
      <p:sp>
        <p:nvSpPr>
          <p:cNvPr id="5" name="object 5"/>
          <p:cNvSpPr txBox="1"/>
          <p:nvPr/>
        </p:nvSpPr>
        <p:spPr>
          <a:xfrm>
            <a:off x="8355532" y="2254985"/>
            <a:ext cx="1896110" cy="792480"/>
          </a:xfrm>
          <a:prstGeom prst="rect">
            <a:avLst/>
          </a:prstGeom>
        </p:spPr>
        <p:txBody>
          <a:bodyPr vert="horz" wrap="square" lIns="0" tIns="14604" rIns="0" bIns="0" rtlCol="0">
            <a:spAutoFit/>
          </a:bodyPr>
          <a:lstStyle/>
          <a:p>
            <a:pPr>
              <a:lnSpc>
                <a:spcPct val="100000"/>
              </a:lnSpc>
              <a:spcBef>
                <a:spcPts val="114"/>
              </a:spcBef>
            </a:pPr>
            <a:r>
              <a:rPr sz="2000" b="1" spc="-10" dirty="0">
                <a:latin typeface="Microsoft YaHei"/>
                <a:cs typeface="Microsoft YaHei"/>
              </a:rPr>
              <a:t>luation</a:t>
            </a:r>
            <a:endParaRPr sz="2000">
              <a:latin typeface="Microsoft YaHei"/>
              <a:cs typeface="Microsoft YaHei"/>
            </a:endParaRPr>
          </a:p>
          <a:p>
            <a:pPr marL="35560">
              <a:lnSpc>
                <a:spcPct val="100000"/>
              </a:lnSpc>
              <a:spcBef>
                <a:spcPts val="1200"/>
              </a:spcBef>
            </a:pPr>
            <a:r>
              <a:rPr sz="2000" b="1" dirty="0">
                <a:latin typeface="Microsoft YaHei"/>
                <a:cs typeface="Microsoft YaHei"/>
              </a:rPr>
              <a:t>d</a:t>
            </a:r>
            <a:r>
              <a:rPr sz="2000" b="1" spc="-20" dirty="0">
                <a:latin typeface="Microsoft YaHei"/>
                <a:cs typeface="Microsoft YaHei"/>
              </a:rPr>
              <a:t> </a:t>
            </a:r>
            <a:r>
              <a:rPr sz="2000" b="1" dirty="0">
                <a:latin typeface="Microsoft YaHei"/>
                <a:cs typeface="Microsoft YaHei"/>
              </a:rPr>
              <a:t>User</a:t>
            </a:r>
            <a:r>
              <a:rPr sz="2000" b="1" spc="-10" dirty="0">
                <a:latin typeface="Microsoft YaHei"/>
                <a:cs typeface="Microsoft YaHei"/>
              </a:rPr>
              <a:t> Profiles</a:t>
            </a:r>
            <a:endParaRPr sz="2000">
              <a:latin typeface="Microsoft YaHei"/>
              <a:cs typeface="Microsoft YaHei"/>
            </a:endParaRPr>
          </a:p>
        </p:txBody>
      </p:sp>
      <p:pic>
        <p:nvPicPr>
          <p:cNvPr id="6" name="object 6"/>
          <p:cNvPicPr/>
          <p:nvPr/>
        </p:nvPicPr>
        <p:blipFill>
          <a:blip r:embed="rId2" cstate="print"/>
          <a:stretch>
            <a:fillRect/>
          </a:stretch>
        </p:blipFill>
        <p:spPr>
          <a:xfrm>
            <a:off x="4664039" y="719718"/>
            <a:ext cx="3545426" cy="5512715"/>
          </a:xfrm>
          <a:prstGeom prst="rect">
            <a:avLst/>
          </a:prstGeom>
        </p:spPr>
      </p:pic>
      <p:pic>
        <p:nvPicPr>
          <p:cNvPr id="7" name="object 7"/>
          <p:cNvPicPr/>
          <p:nvPr/>
        </p:nvPicPr>
        <p:blipFill>
          <a:blip r:embed="rId3" cstate="print"/>
          <a:stretch>
            <a:fillRect/>
          </a:stretch>
        </p:blipFill>
        <p:spPr>
          <a:xfrm>
            <a:off x="8306427" y="549000"/>
            <a:ext cx="3491162" cy="562519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02</a:t>
            </a:r>
            <a:r>
              <a:rPr spc="10" dirty="0"/>
              <a:t> </a:t>
            </a:r>
            <a:r>
              <a:rPr spc="-10" dirty="0"/>
              <a:t>Libra-Leaderboard</a:t>
            </a:r>
          </a:p>
        </p:txBody>
      </p:sp>
      <p:sp>
        <p:nvSpPr>
          <p:cNvPr id="3" name="object 3"/>
          <p:cNvSpPr txBox="1"/>
          <p:nvPr/>
        </p:nvSpPr>
        <p:spPr>
          <a:xfrm>
            <a:off x="433387" y="980947"/>
            <a:ext cx="4504690" cy="1141095"/>
          </a:xfrm>
          <a:prstGeom prst="rect">
            <a:avLst/>
          </a:prstGeom>
        </p:spPr>
        <p:txBody>
          <a:bodyPr vert="horz" wrap="square" lIns="0" tIns="204470" rIns="0" bIns="0" rtlCol="0">
            <a:spAutoFit/>
          </a:bodyPr>
          <a:lstStyle/>
          <a:p>
            <a:pPr marL="12700">
              <a:lnSpc>
                <a:spcPct val="100000"/>
              </a:lnSpc>
              <a:spcBef>
                <a:spcPts val="1610"/>
              </a:spcBef>
            </a:pPr>
            <a:r>
              <a:rPr sz="2400" b="1" dirty="0">
                <a:solidFill>
                  <a:srgbClr val="0061AE"/>
                </a:solidFill>
                <a:latin typeface="Microsoft YaHei"/>
                <a:cs typeface="Microsoft YaHei"/>
              </a:rPr>
              <a:t>Safety</a:t>
            </a:r>
            <a:r>
              <a:rPr sz="2400" b="1" spc="-60" dirty="0">
                <a:solidFill>
                  <a:srgbClr val="0061AE"/>
                </a:solidFill>
                <a:latin typeface="Microsoft YaHei"/>
                <a:cs typeface="Microsoft YaHei"/>
              </a:rPr>
              <a:t> </a:t>
            </a:r>
            <a:r>
              <a:rPr sz="2400" b="1" spc="-20" dirty="0">
                <a:solidFill>
                  <a:srgbClr val="0061AE"/>
                </a:solidFill>
                <a:latin typeface="Microsoft YaHei"/>
                <a:cs typeface="Microsoft YaHei"/>
              </a:rPr>
              <a:t>Arena</a:t>
            </a:r>
            <a:endParaRPr sz="2400">
              <a:latin typeface="Microsoft YaHei"/>
              <a:cs typeface="Microsoft YaHei"/>
            </a:endParaRPr>
          </a:p>
          <a:p>
            <a:pPr marL="354965" indent="-342265">
              <a:lnSpc>
                <a:spcPct val="100000"/>
              </a:lnSpc>
              <a:spcBef>
                <a:spcPts val="1515"/>
              </a:spcBef>
              <a:buFont typeface="Arial MT"/>
              <a:buChar char="•"/>
              <a:tabLst>
                <a:tab pos="354965" algn="l"/>
              </a:tabLst>
            </a:pPr>
            <a:r>
              <a:rPr sz="2400" b="1" dirty="0">
                <a:latin typeface="Microsoft YaHei"/>
                <a:cs typeface="Microsoft YaHei"/>
              </a:rPr>
              <a:t>Combined</a:t>
            </a:r>
            <a:r>
              <a:rPr sz="2400" b="1" spc="-60" dirty="0">
                <a:latin typeface="Microsoft YaHei"/>
                <a:cs typeface="Microsoft YaHei"/>
              </a:rPr>
              <a:t> </a:t>
            </a:r>
            <a:r>
              <a:rPr sz="2400" b="1" dirty="0">
                <a:latin typeface="Microsoft YaHei"/>
                <a:cs typeface="Microsoft YaHei"/>
              </a:rPr>
              <a:t>Scoring</a:t>
            </a:r>
            <a:r>
              <a:rPr sz="2400" b="1" spc="-55" dirty="0">
                <a:latin typeface="Microsoft YaHei"/>
                <a:cs typeface="Microsoft YaHei"/>
              </a:rPr>
              <a:t> </a:t>
            </a:r>
            <a:r>
              <a:rPr sz="2400" b="1" spc="-10" dirty="0">
                <a:latin typeface="Microsoft YaHei"/>
                <a:cs typeface="Microsoft YaHei"/>
              </a:rPr>
              <a:t>Method</a:t>
            </a:r>
            <a:endParaRPr sz="2400">
              <a:latin typeface="Microsoft YaHei"/>
              <a:cs typeface="Microsoft YaHei"/>
            </a:endParaRPr>
          </a:p>
        </p:txBody>
      </p:sp>
      <p:sp>
        <p:nvSpPr>
          <p:cNvPr id="4" name="object 4"/>
          <p:cNvSpPr txBox="1"/>
          <p:nvPr/>
        </p:nvSpPr>
        <p:spPr>
          <a:xfrm>
            <a:off x="865187" y="2290571"/>
            <a:ext cx="2959100" cy="330200"/>
          </a:xfrm>
          <a:prstGeom prst="rect">
            <a:avLst/>
          </a:prstGeom>
        </p:spPr>
        <p:txBody>
          <a:bodyPr vert="horz" wrap="square" lIns="0" tIns="12700" rIns="0" bIns="0" rtlCol="0">
            <a:spAutoFit/>
          </a:bodyPr>
          <a:lstStyle/>
          <a:p>
            <a:pPr marL="380365" indent="-342265">
              <a:lnSpc>
                <a:spcPct val="100000"/>
              </a:lnSpc>
              <a:spcBef>
                <a:spcPts val="100"/>
              </a:spcBef>
              <a:buFont typeface="Arial MT"/>
              <a:buChar char="•"/>
              <a:tabLst>
                <a:tab pos="380365" algn="l"/>
              </a:tabLst>
            </a:pPr>
            <a:r>
              <a:rPr sz="2000" b="1" dirty="0">
                <a:latin typeface="Microsoft YaHei"/>
                <a:cs typeface="Microsoft YaHei"/>
              </a:rPr>
              <a:t>Simple</a:t>
            </a:r>
            <a:r>
              <a:rPr sz="2000" b="1" spc="-30" dirty="0">
                <a:latin typeface="Microsoft YaHei"/>
                <a:cs typeface="Microsoft YaHei"/>
              </a:rPr>
              <a:t> </a:t>
            </a:r>
            <a:r>
              <a:rPr sz="2000" b="1" spc="-10" dirty="0">
                <a:latin typeface="Microsoft YaHei"/>
                <a:cs typeface="Microsoft YaHei"/>
              </a:rPr>
              <a:t>Average(</a:t>
            </a:r>
            <a:r>
              <a:rPr sz="2250" spc="-15" baseline="44444" dirty="0">
                <a:latin typeface="Cambria Math"/>
                <a:cs typeface="Cambria Math"/>
              </a:rPr>
              <a:t>𝒙</a:t>
            </a:r>
            <a:r>
              <a:rPr sz="2250" u="sng" spc="-15" baseline="44444" dirty="0">
                <a:uFill>
                  <a:solidFill>
                    <a:srgbClr val="000000"/>
                  </a:solidFill>
                </a:uFill>
                <a:latin typeface="Cambria Math"/>
                <a:cs typeface="Cambria Math"/>
              </a:rPr>
              <a:t>+𝒚</a:t>
            </a:r>
            <a:r>
              <a:rPr sz="2000" b="1" spc="-10" dirty="0">
                <a:latin typeface="Microsoft YaHei"/>
                <a:cs typeface="Microsoft YaHei"/>
              </a:rPr>
              <a:t>)</a:t>
            </a:r>
            <a:endParaRPr sz="2000">
              <a:latin typeface="Microsoft YaHei"/>
              <a:cs typeface="Microsoft YaHei"/>
            </a:endParaRPr>
          </a:p>
        </p:txBody>
      </p:sp>
      <p:sp>
        <p:nvSpPr>
          <p:cNvPr id="5" name="object 5"/>
          <p:cNvSpPr txBox="1"/>
          <p:nvPr/>
        </p:nvSpPr>
        <p:spPr>
          <a:xfrm>
            <a:off x="890587" y="2426843"/>
            <a:ext cx="2835910" cy="687705"/>
          </a:xfrm>
          <a:prstGeom prst="rect">
            <a:avLst/>
          </a:prstGeom>
        </p:spPr>
        <p:txBody>
          <a:bodyPr vert="horz" wrap="square" lIns="0" tIns="67945" rIns="0" bIns="0" rtlCol="0">
            <a:spAutoFit/>
          </a:bodyPr>
          <a:lstStyle/>
          <a:p>
            <a:pPr marR="149225" algn="r">
              <a:lnSpc>
                <a:spcPct val="100000"/>
              </a:lnSpc>
              <a:spcBef>
                <a:spcPts val="535"/>
              </a:spcBef>
            </a:pPr>
            <a:r>
              <a:rPr sz="1500" spc="-50" dirty="0">
                <a:latin typeface="Cambria Math"/>
                <a:cs typeface="Cambria Math"/>
              </a:rPr>
              <a:t>𝟐</a:t>
            </a:r>
            <a:endParaRPr sz="1500">
              <a:latin typeface="Cambria Math"/>
              <a:cs typeface="Cambria Math"/>
            </a:endParaRPr>
          </a:p>
          <a:p>
            <a:pPr marL="354965" indent="-342265">
              <a:lnSpc>
                <a:spcPct val="100000"/>
              </a:lnSpc>
              <a:spcBef>
                <a:spcPts val="580"/>
              </a:spcBef>
              <a:buFont typeface="Arial MT"/>
              <a:buChar char="•"/>
              <a:tabLst>
                <a:tab pos="354965" algn="l"/>
              </a:tabLst>
            </a:pPr>
            <a:r>
              <a:rPr sz="2000" b="1" dirty="0">
                <a:latin typeface="Microsoft YaHei"/>
                <a:cs typeface="Microsoft YaHei"/>
              </a:rPr>
              <a:t>Root</a:t>
            </a:r>
            <a:r>
              <a:rPr sz="2000" b="1" spc="-70" dirty="0">
                <a:latin typeface="Microsoft YaHei"/>
                <a:cs typeface="Microsoft YaHei"/>
              </a:rPr>
              <a:t> </a:t>
            </a:r>
            <a:r>
              <a:rPr sz="2000" b="1" dirty="0">
                <a:latin typeface="Microsoft YaHei"/>
                <a:cs typeface="Microsoft YaHei"/>
              </a:rPr>
              <a:t>Mean</a:t>
            </a:r>
            <a:r>
              <a:rPr sz="2000" b="1" spc="-65" dirty="0">
                <a:latin typeface="Microsoft YaHei"/>
                <a:cs typeface="Microsoft YaHei"/>
              </a:rPr>
              <a:t> </a:t>
            </a:r>
            <a:r>
              <a:rPr sz="2000" b="1" spc="-10" dirty="0">
                <a:latin typeface="Microsoft YaHei"/>
                <a:cs typeface="Microsoft YaHei"/>
              </a:rPr>
              <a:t>Square(</a:t>
            </a:r>
            <a:endParaRPr sz="2000">
              <a:latin typeface="Microsoft YaHei"/>
              <a:cs typeface="Microsoft YaHei"/>
            </a:endParaRPr>
          </a:p>
        </p:txBody>
      </p:sp>
      <p:sp>
        <p:nvSpPr>
          <p:cNvPr id="6" name="object 6"/>
          <p:cNvSpPr/>
          <p:nvPr/>
        </p:nvSpPr>
        <p:spPr>
          <a:xfrm>
            <a:off x="3717239" y="2658109"/>
            <a:ext cx="729615" cy="570865"/>
          </a:xfrm>
          <a:custGeom>
            <a:avLst/>
            <a:gdLst/>
            <a:ahLst/>
            <a:cxnLst/>
            <a:rect l="l" t="t" r="r" b="b"/>
            <a:pathLst>
              <a:path w="729614" h="570864">
                <a:moveTo>
                  <a:pt x="729348" y="317500"/>
                </a:moveTo>
                <a:lnTo>
                  <a:pt x="183248" y="317500"/>
                </a:lnTo>
                <a:lnTo>
                  <a:pt x="183248" y="330200"/>
                </a:lnTo>
                <a:lnTo>
                  <a:pt x="729348" y="330200"/>
                </a:lnTo>
                <a:lnTo>
                  <a:pt x="729348" y="317500"/>
                </a:lnTo>
                <a:close/>
              </a:path>
              <a:path w="729614" h="570864">
                <a:moveTo>
                  <a:pt x="729348" y="0"/>
                </a:moveTo>
                <a:lnTo>
                  <a:pt x="183248" y="0"/>
                </a:lnTo>
                <a:lnTo>
                  <a:pt x="183248" y="4229"/>
                </a:lnTo>
                <a:lnTo>
                  <a:pt x="156895" y="4229"/>
                </a:lnTo>
                <a:lnTo>
                  <a:pt x="105295" y="525741"/>
                </a:lnTo>
                <a:lnTo>
                  <a:pt x="43040" y="410527"/>
                </a:lnTo>
                <a:lnTo>
                  <a:pt x="0" y="433222"/>
                </a:lnTo>
                <a:lnTo>
                  <a:pt x="4838" y="442036"/>
                </a:lnTo>
                <a:lnTo>
                  <a:pt x="27533" y="430123"/>
                </a:lnTo>
                <a:lnTo>
                  <a:pt x="104063" y="570763"/>
                </a:lnTo>
                <a:lnTo>
                  <a:pt x="115595" y="570763"/>
                </a:lnTo>
                <a:lnTo>
                  <a:pt x="170789" y="20726"/>
                </a:lnTo>
                <a:lnTo>
                  <a:pt x="195592" y="20726"/>
                </a:lnTo>
                <a:lnTo>
                  <a:pt x="195592" y="12700"/>
                </a:lnTo>
                <a:lnTo>
                  <a:pt x="729348" y="12700"/>
                </a:lnTo>
                <a:lnTo>
                  <a:pt x="729348" y="0"/>
                </a:lnTo>
                <a:close/>
              </a:path>
            </a:pathLst>
          </a:custGeom>
          <a:solidFill>
            <a:srgbClr val="000000"/>
          </a:solidFill>
        </p:spPr>
        <p:txBody>
          <a:bodyPr wrap="square" lIns="0" tIns="0" rIns="0" bIns="0" rtlCol="0"/>
          <a:lstStyle/>
          <a:p>
            <a:endParaRPr/>
          </a:p>
        </p:txBody>
      </p:sp>
      <p:sp>
        <p:nvSpPr>
          <p:cNvPr id="7" name="object 7"/>
          <p:cNvSpPr txBox="1"/>
          <p:nvPr/>
        </p:nvSpPr>
        <p:spPr>
          <a:xfrm>
            <a:off x="4109656" y="2975864"/>
            <a:ext cx="139700" cy="254000"/>
          </a:xfrm>
          <a:prstGeom prst="rect">
            <a:avLst/>
          </a:prstGeom>
        </p:spPr>
        <p:txBody>
          <a:bodyPr vert="horz" wrap="square" lIns="0" tIns="12700" rIns="0" bIns="0" rtlCol="0">
            <a:spAutoFit/>
          </a:bodyPr>
          <a:lstStyle/>
          <a:p>
            <a:pPr marL="12700">
              <a:lnSpc>
                <a:spcPct val="100000"/>
              </a:lnSpc>
              <a:spcBef>
                <a:spcPts val="100"/>
              </a:spcBef>
            </a:pPr>
            <a:r>
              <a:rPr sz="1500" spc="-50" dirty="0">
                <a:latin typeface="Cambria Math"/>
                <a:cs typeface="Cambria Math"/>
              </a:rPr>
              <a:t>𝟐</a:t>
            </a:r>
            <a:endParaRPr sz="1500">
              <a:latin typeface="Cambria Math"/>
              <a:cs typeface="Cambria Math"/>
            </a:endParaRPr>
          </a:p>
        </p:txBody>
      </p:sp>
      <p:sp>
        <p:nvSpPr>
          <p:cNvPr id="8" name="object 8"/>
          <p:cNvSpPr txBox="1"/>
          <p:nvPr/>
        </p:nvSpPr>
        <p:spPr>
          <a:xfrm>
            <a:off x="3865435" y="2634996"/>
            <a:ext cx="724535" cy="330200"/>
          </a:xfrm>
          <a:prstGeom prst="rect">
            <a:avLst/>
          </a:prstGeom>
        </p:spPr>
        <p:txBody>
          <a:bodyPr vert="horz" wrap="square" lIns="0" tIns="12700" rIns="0" bIns="0" rtlCol="0">
            <a:spAutoFit/>
          </a:bodyPr>
          <a:lstStyle/>
          <a:p>
            <a:pPr marL="38100">
              <a:lnSpc>
                <a:spcPct val="100000"/>
              </a:lnSpc>
              <a:spcBef>
                <a:spcPts val="100"/>
              </a:spcBef>
            </a:pPr>
            <a:r>
              <a:rPr sz="1500" spc="-10" dirty="0">
                <a:latin typeface="Cambria Math"/>
                <a:cs typeface="Cambria Math"/>
              </a:rPr>
              <a:t>𝒙</a:t>
            </a:r>
            <a:r>
              <a:rPr sz="1800" spc="-15" baseline="20833" dirty="0">
                <a:latin typeface="Cambria Math"/>
                <a:cs typeface="Cambria Math"/>
              </a:rPr>
              <a:t>𝟐</a:t>
            </a:r>
            <a:r>
              <a:rPr sz="1500" spc="-10" dirty="0">
                <a:latin typeface="Cambria Math"/>
                <a:cs typeface="Cambria Math"/>
              </a:rPr>
              <a:t>+𝒚</a:t>
            </a:r>
            <a:r>
              <a:rPr sz="1800" spc="-15" baseline="20833" dirty="0">
                <a:latin typeface="Cambria Math"/>
                <a:cs typeface="Cambria Math"/>
              </a:rPr>
              <a:t>𝟐</a:t>
            </a:r>
            <a:r>
              <a:rPr sz="3000" b="1" spc="-15" baseline="-33333" dirty="0">
                <a:latin typeface="Microsoft YaHei"/>
                <a:cs typeface="Microsoft YaHei"/>
              </a:rPr>
              <a:t>)</a:t>
            </a:r>
            <a:endParaRPr sz="3000" baseline="-33333">
              <a:latin typeface="Microsoft YaHei"/>
              <a:cs typeface="Microsoft YaHei"/>
            </a:endParaRPr>
          </a:p>
        </p:txBody>
      </p:sp>
      <p:sp>
        <p:nvSpPr>
          <p:cNvPr id="9" name="object 9"/>
          <p:cNvSpPr txBox="1"/>
          <p:nvPr/>
        </p:nvSpPr>
        <p:spPr>
          <a:xfrm>
            <a:off x="890587" y="3293364"/>
            <a:ext cx="4470400" cy="33020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000" b="1" spc="-10" dirty="0">
                <a:latin typeface="Microsoft YaHei"/>
                <a:cs typeface="Microsoft YaHei"/>
              </a:rPr>
              <a:t>Balance-</a:t>
            </a:r>
            <a:r>
              <a:rPr sz="2000" b="1" dirty="0">
                <a:latin typeface="Microsoft YaHei"/>
                <a:cs typeface="Microsoft YaHei"/>
              </a:rPr>
              <a:t>Encouraging</a:t>
            </a:r>
            <a:r>
              <a:rPr sz="2000" b="1" spc="-75" dirty="0">
                <a:latin typeface="Microsoft YaHei"/>
                <a:cs typeface="Microsoft YaHei"/>
              </a:rPr>
              <a:t> </a:t>
            </a:r>
            <a:r>
              <a:rPr sz="2000" b="1" dirty="0">
                <a:latin typeface="Microsoft YaHei"/>
                <a:cs typeface="Microsoft YaHei"/>
              </a:rPr>
              <a:t>Metric(</a:t>
            </a:r>
            <a:r>
              <a:rPr sz="2000" dirty="0">
                <a:latin typeface="Cambria Math"/>
                <a:cs typeface="Cambria Math"/>
              </a:rPr>
              <a:t>𝟏</a:t>
            </a:r>
            <a:r>
              <a:rPr sz="2000" spc="-50" dirty="0">
                <a:latin typeface="Cambria Math"/>
                <a:cs typeface="Cambria Math"/>
              </a:rPr>
              <a:t> −</a:t>
            </a:r>
            <a:endParaRPr sz="2000">
              <a:latin typeface="Cambria Math"/>
              <a:cs typeface="Cambria Math"/>
            </a:endParaRPr>
          </a:p>
        </p:txBody>
      </p:sp>
      <p:sp>
        <p:nvSpPr>
          <p:cNvPr id="10" name="object 10"/>
          <p:cNvSpPr/>
          <p:nvPr/>
        </p:nvSpPr>
        <p:spPr>
          <a:xfrm>
            <a:off x="5409260" y="3166109"/>
            <a:ext cx="1310640" cy="570865"/>
          </a:xfrm>
          <a:custGeom>
            <a:avLst/>
            <a:gdLst/>
            <a:ahLst/>
            <a:cxnLst/>
            <a:rect l="l" t="t" r="r" b="b"/>
            <a:pathLst>
              <a:path w="1310640" h="570864">
                <a:moveTo>
                  <a:pt x="1310614" y="317500"/>
                </a:moveTo>
                <a:lnTo>
                  <a:pt x="180327" y="317500"/>
                </a:lnTo>
                <a:lnTo>
                  <a:pt x="180327" y="330200"/>
                </a:lnTo>
                <a:lnTo>
                  <a:pt x="1310614" y="330200"/>
                </a:lnTo>
                <a:lnTo>
                  <a:pt x="1310614" y="317500"/>
                </a:lnTo>
                <a:close/>
              </a:path>
              <a:path w="1310640" h="570864">
                <a:moveTo>
                  <a:pt x="1310627" y="0"/>
                </a:moveTo>
                <a:lnTo>
                  <a:pt x="180327" y="0"/>
                </a:lnTo>
                <a:lnTo>
                  <a:pt x="180327" y="4229"/>
                </a:lnTo>
                <a:lnTo>
                  <a:pt x="156895" y="4229"/>
                </a:lnTo>
                <a:lnTo>
                  <a:pt x="105295" y="525741"/>
                </a:lnTo>
                <a:lnTo>
                  <a:pt x="43040" y="410527"/>
                </a:lnTo>
                <a:lnTo>
                  <a:pt x="0" y="433222"/>
                </a:lnTo>
                <a:lnTo>
                  <a:pt x="4838" y="442036"/>
                </a:lnTo>
                <a:lnTo>
                  <a:pt x="27533" y="430123"/>
                </a:lnTo>
                <a:lnTo>
                  <a:pt x="104063" y="570763"/>
                </a:lnTo>
                <a:lnTo>
                  <a:pt x="115595" y="570763"/>
                </a:lnTo>
                <a:lnTo>
                  <a:pt x="170789" y="20726"/>
                </a:lnTo>
                <a:lnTo>
                  <a:pt x="195592" y="20726"/>
                </a:lnTo>
                <a:lnTo>
                  <a:pt x="195592" y="12700"/>
                </a:lnTo>
                <a:lnTo>
                  <a:pt x="1310627" y="12700"/>
                </a:lnTo>
                <a:lnTo>
                  <a:pt x="1310627" y="0"/>
                </a:lnTo>
                <a:close/>
              </a:path>
            </a:pathLst>
          </a:custGeom>
          <a:solidFill>
            <a:srgbClr val="000000"/>
          </a:solidFill>
        </p:spPr>
        <p:txBody>
          <a:bodyPr wrap="square" lIns="0" tIns="0" rIns="0" bIns="0" rtlCol="0"/>
          <a:lstStyle/>
          <a:p>
            <a:endParaRPr/>
          </a:p>
        </p:txBody>
      </p:sp>
      <p:sp>
        <p:nvSpPr>
          <p:cNvPr id="11" name="object 11"/>
          <p:cNvSpPr txBox="1"/>
          <p:nvPr/>
        </p:nvSpPr>
        <p:spPr>
          <a:xfrm>
            <a:off x="6091364" y="3484879"/>
            <a:ext cx="139700" cy="254000"/>
          </a:xfrm>
          <a:prstGeom prst="rect">
            <a:avLst/>
          </a:prstGeom>
        </p:spPr>
        <p:txBody>
          <a:bodyPr vert="horz" wrap="square" lIns="0" tIns="12700" rIns="0" bIns="0" rtlCol="0">
            <a:spAutoFit/>
          </a:bodyPr>
          <a:lstStyle/>
          <a:p>
            <a:pPr marL="12700">
              <a:lnSpc>
                <a:spcPct val="100000"/>
              </a:lnSpc>
              <a:spcBef>
                <a:spcPts val="100"/>
              </a:spcBef>
            </a:pPr>
            <a:r>
              <a:rPr sz="1500" spc="-50" dirty="0">
                <a:latin typeface="Cambria Math"/>
                <a:cs typeface="Cambria Math"/>
              </a:rPr>
              <a:t>𝟐</a:t>
            </a:r>
            <a:endParaRPr sz="1500">
              <a:latin typeface="Cambria Math"/>
              <a:cs typeface="Cambria Math"/>
            </a:endParaRPr>
          </a:p>
        </p:txBody>
      </p:sp>
      <p:sp>
        <p:nvSpPr>
          <p:cNvPr id="12" name="object 12"/>
          <p:cNvSpPr txBox="1"/>
          <p:nvPr/>
        </p:nvSpPr>
        <p:spPr>
          <a:xfrm>
            <a:off x="5557456" y="3144011"/>
            <a:ext cx="1303655" cy="330200"/>
          </a:xfrm>
          <a:prstGeom prst="rect">
            <a:avLst/>
          </a:prstGeom>
        </p:spPr>
        <p:txBody>
          <a:bodyPr vert="horz" wrap="square" lIns="0" tIns="12700" rIns="0" bIns="0" rtlCol="0">
            <a:spAutoFit/>
          </a:bodyPr>
          <a:lstStyle/>
          <a:p>
            <a:pPr marL="38100">
              <a:lnSpc>
                <a:spcPct val="100000"/>
              </a:lnSpc>
              <a:spcBef>
                <a:spcPts val="100"/>
              </a:spcBef>
            </a:pPr>
            <a:r>
              <a:rPr sz="1500" spc="-10" dirty="0">
                <a:latin typeface="Cambria Math"/>
                <a:cs typeface="Cambria Math"/>
              </a:rPr>
              <a:t>(𝟏−)</a:t>
            </a:r>
            <a:r>
              <a:rPr sz="1800" spc="-15" baseline="20833" dirty="0">
                <a:latin typeface="Cambria Math"/>
                <a:cs typeface="Cambria Math"/>
              </a:rPr>
              <a:t>𝟐</a:t>
            </a:r>
            <a:r>
              <a:rPr sz="1500" spc="-10" dirty="0">
                <a:latin typeface="Cambria Math"/>
                <a:cs typeface="Cambria Math"/>
              </a:rPr>
              <a:t>+(𝟏−)</a:t>
            </a:r>
            <a:r>
              <a:rPr sz="1800" spc="-15" baseline="20833" dirty="0">
                <a:latin typeface="Cambria Math"/>
                <a:cs typeface="Cambria Math"/>
              </a:rPr>
              <a:t>𝟐</a:t>
            </a:r>
            <a:r>
              <a:rPr sz="3000" b="1" spc="-15" baseline="-33333" dirty="0">
                <a:latin typeface="Microsoft YaHei"/>
                <a:cs typeface="Microsoft YaHei"/>
              </a:rPr>
              <a:t>)</a:t>
            </a:r>
            <a:endParaRPr sz="3000" baseline="-33333">
              <a:latin typeface="Microsoft YaHei"/>
              <a:cs typeface="Microsoft YaHei"/>
            </a:endParaRPr>
          </a:p>
        </p:txBody>
      </p:sp>
      <p:pic>
        <p:nvPicPr>
          <p:cNvPr id="13" name="object 13"/>
          <p:cNvPicPr/>
          <p:nvPr/>
        </p:nvPicPr>
        <p:blipFill>
          <a:blip r:embed="rId2" cstate="print"/>
          <a:stretch>
            <a:fillRect/>
          </a:stretch>
        </p:blipFill>
        <p:spPr>
          <a:xfrm>
            <a:off x="1919577" y="3840460"/>
            <a:ext cx="8366920" cy="273923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03</a:t>
            </a:r>
            <a:r>
              <a:rPr spc="-5" dirty="0"/>
              <a:t> </a:t>
            </a:r>
            <a:r>
              <a:rPr spc="-10" dirty="0"/>
              <a:t>Experiments</a:t>
            </a:r>
          </a:p>
        </p:txBody>
      </p:sp>
      <p:pic>
        <p:nvPicPr>
          <p:cNvPr id="3" name="object 3"/>
          <p:cNvPicPr/>
          <p:nvPr/>
        </p:nvPicPr>
        <p:blipFill>
          <a:blip r:embed="rId2" cstate="print"/>
          <a:stretch>
            <a:fillRect/>
          </a:stretch>
        </p:blipFill>
        <p:spPr>
          <a:xfrm>
            <a:off x="6677659" y="478790"/>
            <a:ext cx="4319998" cy="6196789"/>
          </a:xfrm>
          <a:prstGeom prst="rect">
            <a:avLst/>
          </a:prstGeom>
        </p:spPr>
      </p:pic>
      <p:pic>
        <p:nvPicPr>
          <p:cNvPr id="4" name="object 4"/>
          <p:cNvPicPr/>
          <p:nvPr/>
        </p:nvPicPr>
        <p:blipFill>
          <a:blip r:embed="rId3" cstate="print"/>
          <a:stretch>
            <a:fillRect/>
          </a:stretch>
        </p:blipFill>
        <p:spPr>
          <a:xfrm>
            <a:off x="1157440" y="2039677"/>
            <a:ext cx="4826541" cy="4387764"/>
          </a:xfrm>
          <a:prstGeom prst="rect">
            <a:avLst/>
          </a:prstGeom>
        </p:spPr>
      </p:pic>
      <p:sp>
        <p:nvSpPr>
          <p:cNvPr id="5" name="object 5"/>
          <p:cNvSpPr txBox="1"/>
          <p:nvPr/>
        </p:nvSpPr>
        <p:spPr>
          <a:xfrm>
            <a:off x="433705" y="1450340"/>
            <a:ext cx="5168265"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b="1" dirty="0">
                <a:latin typeface="Microsoft YaHei"/>
                <a:cs typeface="Microsoft YaHei"/>
              </a:rPr>
              <a:t>26</a:t>
            </a:r>
            <a:r>
              <a:rPr sz="2400" b="1" spc="-35" dirty="0">
                <a:latin typeface="Microsoft YaHei"/>
                <a:cs typeface="Microsoft YaHei"/>
              </a:rPr>
              <a:t> </a:t>
            </a:r>
            <a:r>
              <a:rPr sz="2400" b="1" dirty="0">
                <a:latin typeface="Microsoft YaHei"/>
                <a:cs typeface="Microsoft YaHei"/>
              </a:rPr>
              <a:t>LLMs</a:t>
            </a:r>
            <a:r>
              <a:rPr sz="2400" b="1" spc="-25" dirty="0">
                <a:latin typeface="Microsoft YaHei"/>
                <a:cs typeface="Microsoft YaHei"/>
              </a:rPr>
              <a:t> </a:t>
            </a:r>
            <a:r>
              <a:rPr sz="2400" b="1" dirty="0">
                <a:latin typeface="Microsoft YaHei"/>
                <a:cs typeface="Microsoft YaHei"/>
              </a:rPr>
              <a:t>from</a:t>
            </a:r>
            <a:r>
              <a:rPr sz="2400" b="1" spc="-20" dirty="0">
                <a:latin typeface="Microsoft YaHei"/>
                <a:cs typeface="Microsoft YaHei"/>
              </a:rPr>
              <a:t> </a:t>
            </a:r>
            <a:r>
              <a:rPr sz="2400" b="1" dirty="0">
                <a:latin typeface="Microsoft YaHei"/>
                <a:cs typeface="Microsoft YaHei"/>
              </a:rPr>
              <a:t>14</a:t>
            </a:r>
            <a:r>
              <a:rPr sz="2400" b="1" spc="-30" dirty="0">
                <a:latin typeface="Microsoft YaHei"/>
                <a:cs typeface="Microsoft YaHei"/>
              </a:rPr>
              <a:t> </a:t>
            </a:r>
            <a:r>
              <a:rPr sz="2400" b="1" spc="-10" dirty="0">
                <a:latin typeface="Microsoft YaHei"/>
                <a:cs typeface="Microsoft YaHei"/>
              </a:rPr>
              <a:t>Organizations</a:t>
            </a:r>
            <a:endParaRPr sz="2400">
              <a:latin typeface="Microsoft YaHei"/>
              <a:cs typeface="Microsoft YaHe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03</a:t>
            </a:r>
            <a:r>
              <a:rPr spc="-5" dirty="0"/>
              <a:t> </a:t>
            </a:r>
            <a:r>
              <a:rPr spc="-10" dirty="0"/>
              <a:t>Experiments</a:t>
            </a:r>
          </a:p>
        </p:txBody>
      </p:sp>
      <p:sp>
        <p:nvSpPr>
          <p:cNvPr id="3" name="object 3"/>
          <p:cNvSpPr txBox="1"/>
          <p:nvPr/>
        </p:nvSpPr>
        <p:spPr>
          <a:xfrm>
            <a:off x="433705" y="1246734"/>
            <a:ext cx="11127740" cy="4726940"/>
          </a:xfrm>
          <a:prstGeom prst="rect">
            <a:avLst/>
          </a:prstGeom>
        </p:spPr>
        <p:txBody>
          <a:bodyPr vert="horz" wrap="square" lIns="0" tIns="215900" rIns="0" bIns="0" rtlCol="0">
            <a:spAutoFit/>
          </a:bodyPr>
          <a:lstStyle/>
          <a:p>
            <a:pPr marL="354965" indent="-342265">
              <a:lnSpc>
                <a:spcPct val="100000"/>
              </a:lnSpc>
              <a:spcBef>
                <a:spcPts val="1700"/>
              </a:spcBef>
              <a:buFont typeface="Arial MT"/>
              <a:buChar char="•"/>
              <a:tabLst>
                <a:tab pos="354965" algn="l"/>
              </a:tabLst>
            </a:pPr>
            <a:r>
              <a:rPr sz="2400" b="1" spc="-10" dirty="0">
                <a:latin typeface="Microsoft YaHei"/>
                <a:cs typeface="Microsoft YaHei"/>
              </a:rPr>
              <a:t>Results</a:t>
            </a:r>
            <a:endParaRPr sz="2400">
              <a:latin typeface="Microsoft YaHei"/>
              <a:cs typeface="Microsoft YaHei"/>
            </a:endParaRPr>
          </a:p>
          <a:p>
            <a:pPr marL="812165" marR="630555" lvl="1" indent="-342900">
              <a:lnSpc>
                <a:spcPct val="150000"/>
              </a:lnSpc>
              <a:spcBef>
                <a:spcPts val="140"/>
              </a:spcBef>
              <a:buFont typeface="Arial MT"/>
              <a:buChar char="•"/>
              <a:tabLst>
                <a:tab pos="812165" algn="l"/>
              </a:tabLst>
            </a:pPr>
            <a:r>
              <a:rPr sz="2000" dirty="0">
                <a:latin typeface="Microsoft YaHei"/>
                <a:cs typeface="Microsoft YaHei"/>
              </a:rPr>
              <a:t>Average</a:t>
            </a:r>
            <a:r>
              <a:rPr sz="2000" spc="-55" dirty="0">
                <a:latin typeface="Microsoft YaHei"/>
                <a:cs typeface="Microsoft YaHei"/>
              </a:rPr>
              <a:t> </a:t>
            </a:r>
            <a:r>
              <a:rPr sz="2000" dirty="0">
                <a:latin typeface="Microsoft YaHei"/>
                <a:cs typeface="Microsoft YaHei"/>
              </a:rPr>
              <a:t>task</a:t>
            </a:r>
            <a:r>
              <a:rPr sz="2000" spc="-60" dirty="0">
                <a:latin typeface="Microsoft YaHei"/>
                <a:cs typeface="Microsoft YaHei"/>
              </a:rPr>
              <a:t> </a:t>
            </a:r>
            <a:r>
              <a:rPr sz="2000" dirty="0">
                <a:latin typeface="Microsoft YaHei"/>
                <a:cs typeface="Microsoft YaHei"/>
              </a:rPr>
              <a:t>scores</a:t>
            </a:r>
            <a:r>
              <a:rPr sz="2000" spc="-55" dirty="0">
                <a:latin typeface="Microsoft YaHei"/>
                <a:cs typeface="Microsoft YaHei"/>
              </a:rPr>
              <a:t> </a:t>
            </a:r>
            <a:r>
              <a:rPr sz="2000" dirty="0">
                <a:latin typeface="Microsoft YaHei"/>
                <a:cs typeface="Microsoft YaHei"/>
              </a:rPr>
              <a:t>ranges</a:t>
            </a:r>
            <a:r>
              <a:rPr sz="2000" spc="-55" dirty="0">
                <a:latin typeface="Microsoft YaHei"/>
                <a:cs typeface="Microsoft YaHei"/>
              </a:rPr>
              <a:t> </a:t>
            </a:r>
            <a:r>
              <a:rPr sz="2000" dirty="0">
                <a:latin typeface="Microsoft YaHei"/>
                <a:cs typeface="Microsoft YaHei"/>
              </a:rPr>
              <a:t>from</a:t>
            </a:r>
            <a:r>
              <a:rPr sz="2000" spc="-55" dirty="0">
                <a:latin typeface="Microsoft YaHei"/>
                <a:cs typeface="Microsoft YaHei"/>
              </a:rPr>
              <a:t> </a:t>
            </a:r>
            <a:r>
              <a:rPr sz="2000" dirty="0">
                <a:latin typeface="Microsoft YaHei"/>
                <a:cs typeface="Microsoft YaHei"/>
              </a:rPr>
              <a:t>0.31</a:t>
            </a:r>
            <a:r>
              <a:rPr sz="2000" spc="-55" dirty="0">
                <a:latin typeface="Microsoft YaHei"/>
                <a:cs typeface="Microsoft YaHei"/>
              </a:rPr>
              <a:t> </a:t>
            </a:r>
            <a:r>
              <a:rPr sz="2000" dirty="0">
                <a:latin typeface="Microsoft YaHei"/>
                <a:cs typeface="Microsoft YaHei"/>
              </a:rPr>
              <a:t>to</a:t>
            </a:r>
            <a:r>
              <a:rPr sz="2000" spc="-55" dirty="0">
                <a:latin typeface="Microsoft YaHei"/>
                <a:cs typeface="Microsoft YaHei"/>
              </a:rPr>
              <a:t> </a:t>
            </a:r>
            <a:r>
              <a:rPr sz="2000" dirty="0">
                <a:latin typeface="Microsoft YaHei"/>
                <a:cs typeface="Microsoft YaHei"/>
              </a:rPr>
              <a:t>0.99.</a:t>
            </a:r>
            <a:r>
              <a:rPr sz="2000" spc="-50" dirty="0">
                <a:latin typeface="Microsoft YaHei"/>
                <a:cs typeface="Microsoft YaHei"/>
              </a:rPr>
              <a:t> </a:t>
            </a:r>
            <a:r>
              <a:rPr sz="2000" dirty="0">
                <a:latin typeface="Microsoft YaHei"/>
                <a:cs typeface="Microsoft YaHei"/>
              </a:rPr>
              <a:t>About</a:t>
            </a:r>
            <a:r>
              <a:rPr sz="2000" spc="-55" dirty="0">
                <a:latin typeface="Microsoft YaHei"/>
                <a:cs typeface="Microsoft YaHei"/>
              </a:rPr>
              <a:t> </a:t>
            </a:r>
            <a:r>
              <a:rPr sz="2000" spc="-10" dirty="0">
                <a:latin typeface="Microsoft YaHei"/>
                <a:cs typeface="Microsoft YaHei"/>
              </a:rPr>
              <a:t>one-</a:t>
            </a:r>
            <a:r>
              <a:rPr sz="2000" dirty="0">
                <a:latin typeface="Microsoft YaHei"/>
                <a:cs typeface="Microsoft YaHei"/>
              </a:rPr>
              <a:t>third</a:t>
            </a:r>
            <a:r>
              <a:rPr sz="2000" spc="-55" dirty="0">
                <a:latin typeface="Microsoft YaHei"/>
                <a:cs typeface="Microsoft YaHei"/>
              </a:rPr>
              <a:t> </a:t>
            </a:r>
            <a:r>
              <a:rPr sz="2000" dirty="0">
                <a:latin typeface="Microsoft YaHei"/>
                <a:cs typeface="Microsoft YaHei"/>
              </a:rPr>
              <a:t>of</a:t>
            </a:r>
            <a:r>
              <a:rPr sz="2000" spc="-60" dirty="0">
                <a:latin typeface="Microsoft YaHei"/>
                <a:cs typeface="Microsoft YaHei"/>
              </a:rPr>
              <a:t> </a:t>
            </a:r>
            <a:r>
              <a:rPr sz="2000" dirty="0">
                <a:latin typeface="Microsoft YaHei"/>
                <a:cs typeface="Microsoft YaHei"/>
              </a:rPr>
              <a:t>the</a:t>
            </a:r>
            <a:r>
              <a:rPr sz="2000" spc="-55" dirty="0">
                <a:latin typeface="Microsoft YaHei"/>
                <a:cs typeface="Microsoft YaHei"/>
              </a:rPr>
              <a:t> </a:t>
            </a:r>
            <a:r>
              <a:rPr sz="2000" dirty="0">
                <a:latin typeface="Microsoft YaHei"/>
                <a:cs typeface="Microsoft YaHei"/>
              </a:rPr>
              <a:t>tasks</a:t>
            </a:r>
            <a:r>
              <a:rPr sz="2000" spc="-60" dirty="0">
                <a:latin typeface="Microsoft YaHei"/>
                <a:cs typeface="Microsoft YaHei"/>
              </a:rPr>
              <a:t> </a:t>
            </a:r>
            <a:r>
              <a:rPr sz="2000" spc="-20" dirty="0">
                <a:latin typeface="Microsoft YaHei"/>
                <a:cs typeface="Microsoft YaHei"/>
              </a:rPr>
              <a:t>have </a:t>
            </a:r>
            <a:r>
              <a:rPr sz="2000" dirty="0">
                <a:latin typeface="Microsoft YaHei"/>
                <a:cs typeface="Microsoft YaHei"/>
              </a:rPr>
              <a:t>average</a:t>
            </a:r>
            <a:r>
              <a:rPr sz="2000" spc="-75" dirty="0">
                <a:latin typeface="Microsoft YaHei"/>
                <a:cs typeface="Microsoft YaHei"/>
              </a:rPr>
              <a:t> </a:t>
            </a:r>
            <a:r>
              <a:rPr sz="2000" dirty="0">
                <a:latin typeface="Microsoft YaHei"/>
                <a:cs typeface="Microsoft YaHei"/>
              </a:rPr>
              <a:t>scores</a:t>
            </a:r>
            <a:r>
              <a:rPr sz="2000" spc="-70" dirty="0">
                <a:latin typeface="Microsoft YaHei"/>
                <a:cs typeface="Microsoft YaHei"/>
              </a:rPr>
              <a:t> </a:t>
            </a:r>
            <a:r>
              <a:rPr sz="2000" dirty="0">
                <a:latin typeface="Microsoft YaHei"/>
                <a:cs typeface="Microsoft YaHei"/>
              </a:rPr>
              <a:t>exceeding</a:t>
            </a:r>
            <a:r>
              <a:rPr sz="2000" spc="-75" dirty="0">
                <a:latin typeface="Microsoft YaHei"/>
                <a:cs typeface="Microsoft YaHei"/>
              </a:rPr>
              <a:t> </a:t>
            </a:r>
            <a:r>
              <a:rPr sz="2000" spc="-20" dirty="0">
                <a:latin typeface="Microsoft YaHei"/>
                <a:cs typeface="Microsoft YaHei"/>
              </a:rPr>
              <a:t>0.9.</a:t>
            </a:r>
            <a:endParaRPr sz="2000">
              <a:latin typeface="Microsoft YaHei"/>
              <a:cs typeface="Microsoft YaHei"/>
            </a:endParaRPr>
          </a:p>
          <a:p>
            <a:pPr marL="812165" marR="5080" lvl="1" indent="-342900">
              <a:lnSpc>
                <a:spcPct val="150000"/>
              </a:lnSpc>
              <a:buFont typeface="Arial MT"/>
              <a:buChar char="•"/>
              <a:tabLst>
                <a:tab pos="812165" algn="l"/>
              </a:tabLst>
            </a:pPr>
            <a:r>
              <a:rPr sz="2000" dirty="0">
                <a:latin typeface="Microsoft YaHei"/>
                <a:cs typeface="Microsoft YaHei"/>
              </a:rPr>
              <a:t>Models</a:t>
            </a:r>
            <a:r>
              <a:rPr sz="2000" spc="-60" dirty="0">
                <a:latin typeface="Microsoft YaHei"/>
                <a:cs typeface="Microsoft YaHei"/>
              </a:rPr>
              <a:t> </a:t>
            </a:r>
            <a:r>
              <a:rPr sz="2000" dirty="0">
                <a:latin typeface="Microsoft YaHei"/>
                <a:cs typeface="Microsoft YaHei"/>
              </a:rPr>
              <a:t>exhibit</a:t>
            </a:r>
            <a:r>
              <a:rPr sz="2000" spc="-55" dirty="0">
                <a:latin typeface="Microsoft YaHei"/>
                <a:cs typeface="Microsoft YaHei"/>
              </a:rPr>
              <a:t> </a:t>
            </a:r>
            <a:r>
              <a:rPr sz="2000" dirty="0">
                <a:latin typeface="Microsoft YaHei"/>
                <a:cs typeface="Microsoft YaHei"/>
              </a:rPr>
              <a:t>substantial</a:t>
            </a:r>
            <a:r>
              <a:rPr sz="2000" spc="-50" dirty="0">
                <a:latin typeface="Microsoft YaHei"/>
                <a:cs typeface="Microsoft YaHei"/>
              </a:rPr>
              <a:t> </a:t>
            </a:r>
            <a:r>
              <a:rPr sz="2000" dirty="0">
                <a:latin typeface="Microsoft YaHei"/>
                <a:cs typeface="Microsoft YaHei"/>
              </a:rPr>
              <a:t>performance</a:t>
            </a:r>
            <a:r>
              <a:rPr sz="2000" spc="-60" dirty="0">
                <a:latin typeface="Microsoft YaHei"/>
                <a:cs typeface="Microsoft YaHei"/>
              </a:rPr>
              <a:t> </a:t>
            </a:r>
            <a:r>
              <a:rPr sz="2000" dirty="0">
                <a:latin typeface="Microsoft YaHei"/>
                <a:cs typeface="Microsoft YaHei"/>
              </a:rPr>
              <a:t>discrepancies</a:t>
            </a:r>
            <a:r>
              <a:rPr sz="2000" spc="-60" dirty="0">
                <a:latin typeface="Microsoft YaHei"/>
                <a:cs typeface="Microsoft YaHei"/>
              </a:rPr>
              <a:t> </a:t>
            </a:r>
            <a:r>
              <a:rPr sz="2000" dirty="0">
                <a:latin typeface="Microsoft YaHei"/>
                <a:cs typeface="Microsoft YaHei"/>
              </a:rPr>
              <a:t>across</a:t>
            </a:r>
            <a:r>
              <a:rPr sz="2000" spc="-55" dirty="0">
                <a:latin typeface="Microsoft YaHei"/>
                <a:cs typeface="Microsoft YaHei"/>
              </a:rPr>
              <a:t> </a:t>
            </a:r>
            <a:r>
              <a:rPr sz="2000" dirty="0">
                <a:latin typeface="Microsoft YaHei"/>
                <a:cs typeface="Microsoft YaHei"/>
              </a:rPr>
              <a:t>tasks.</a:t>
            </a:r>
            <a:r>
              <a:rPr sz="2000" spc="-55" dirty="0">
                <a:latin typeface="Microsoft YaHei"/>
                <a:cs typeface="Microsoft YaHei"/>
              </a:rPr>
              <a:t> </a:t>
            </a:r>
            <a:r>
              <a:rPr sz="2000" dirty="0">
                <a:latin typeface="Microsoft YaHei"/>
                <a:cs typeface="Microsoft YaHei"/>
              </a:rPr>
              <a:t>And</a:t>
            </a:r>
            <a:r>
              <a:rPr sz="2000" spc="-60" dirty="0">
                <a:latin typeface="Microsoft YaHei"/>
                <a:cs typeface="Microsoft YaHei"/>
              </a:rPr>
              <a:t> </a:t>
            </a:r>
            <a:r>
              <a:rPr sz="2000" dirty="0">
                <a:latin typeface="Microsoft YaHei"/>
                <a:cs typeface="Microsoft YaHei"/>
              </a:rPr>
              <a:t>models</a:t>
            </a:r>
            <a:r>
              <a:rPr sz="2000" spc="-60" dirty="0">
                <a:latin typeface="Microsoft YaHei"/>
                <a:cs typeface="Microsoft YaHei"/>
              </a:rPr>
              <a:t> </a:t>
            </a:r>
            <a:r>
              <a:rPr sz="2000" spc="-20" dirty="0">
                <a:latin typeface="Microsoft YaHei"/>
                <a:cs typeface="Microsoft YaHei"/>
              </a:rPr>
              <a:t>from </a:t>
            </a:r>
            <a:r>
              <a:rPr sz="2000" dirty="0">
                <a:latin typeface="Microsoft YaHei"/>
                <a:cs typeface="Microsoft YaHei"/>
              </a:rPr>
              <a:t>the</a:t>
            </a:r>
            <a:r>
              <a:rPr sz="2000" spc="-60" dirty="0">
                <a:latin typeface="Microsoft YaHei"/>
                <a:cs typeface="Microsoft YaHei"/>
              </a:rPr>
              <a:t> </a:t>
            </a:r>
            <a:r>
              <a:rPr sz="2000" dirty="0">
                <a:latin typeface="Microsoft YaHei"/>
                <a:cs typeface="Microsoft YaHei"/>
              </a:rPr>
              <a:t>same</a:t>
            </a:r>
            <a:r>
              <a:rPr sz="2000" spc="-60" dirty="0">
                <a:latin typeface="Microsoft YaHei"/>
                <a:cs typeface="Microsoft YaHei"/>
              </a:rPr>
              <a:t> </a:t>
            </a:r>
            <a:r>
              <a:rPr sz="2000" dirty="0">
                <a:latin typeface="Microsoft YaHei"/>
                <a:cs typeface="Microsoft YaHei"/>
              </a:rPr>
              <a:t>organization</a:t>
            </a:r>
            <a:r>
              <a:rPr sz="2000" spc="-55" dirty="0">
                <a:latin typeface="Microsoft YaHei"/>
                <a:cs typeface="Microsoft YaHei"/>
              </a:rPr>
              <a:t> </a:t>
            </a:r>
            <a:r>
              <a:rPr sz="2000" dirty="0">
                <a:latin typeface="Microsoft YaHei"/>
                <a:cs typeface="Microsoft YaHei"/>
              </a:rPr>
              <a:t>show</a:t>
            </a:r>
            <a:r>
              <a:rPr sz="2000" spc="-65" dirty="0">
                <a:latin typeface="Microsoft YaHei"/>
                <a:cs typeface="Microsoft YaHei"/>
              </a:rPr>
              <a:t> </a:t>
            </a:r>
            <a:r>
              <a:rPr sz="2000" dirty="0">
                <a:latin typeface="Microsoft YaHei"/>
                <a:cs typeface="Microsoft YaHei"/>
              </a:rPr>
              <a:t>higher</a:t>
            </a:r>
            <a:r>
              <a:rPr sz="2000" spc="-60" dirty="0">
                <a:latin typeface="Microsoft YaHei"/>
                <a:cs typeface="Microsoft YaHei"/>
              </a:rPr>
              <a:t> </a:t>
            </a:r>
            <a:r>
              <a:rPr sz="2000" dirty="0">
                <a:latin typeface="Microsoft YaHei"/>
                <a:cs typeface="Microsoft YaHei"/>
              </a:rPr>
              <a:t>performance</a:t>
            </a:r>
            <a:r>
              <a:rPr sz="2000" spc="-60" dirty="0">
                <a:latin typeface="Microsoft YaHei"/>
                <a:cs typeface="Microsoft YaHei"/>
              </a:rPr>
              <a:t> </a:t>
            </a:r>
            <a:r>
              <a:rPr sz="2000" spc="-10" dirty="0">
                <a:latin typeface="Microsoft YaHei"/>
                <a:cs typeface="Microsoft YaHei"/>
              </a:rPr>
              <a:t>correlations.</a:t>
            </a:r>
            <a:endParaRPr sz="2000">
              <a:latin typeface="Microsoft YaHei"/>
              <a:cs typeface="Microsoft YaHei"/>
            </a:endParaRPr>
          </a:p>
          <a:p>
            <a:pPr marL="812165" marR="413384" lvl="1" indent="-342900">
              <a:lnSpc>
                <a:spcPct val="150000"/>
              </a:lnSpc>
              <a:buFont typeface="Arial MT"/>
              <a:buChar char="•"/>
              <a:tabLst>
                <a:tab pos="812165" algn="l"/>
              </a:tabLst>
            </a:pPr>
            <a:r>
              <a:rPr sz="2000" dirty="0">
                <a:latin typeface="Microsoft YaHei"/>
                <a:cs typeface="Microsoft YaHei"/>
              </a:rPr>
              <a:t>Models</a:t>
            </a:r>
            <a:r>
              <a:rPr sz="2000" spc="-65" dirty="0">
                <a:latin typeface="Microsoft YaHei"/>
                <a:cs typeface="Microsoft YaHei"/>
              </a:rPr>
              <a:t> </a:t>
            </a:r>
            <a:r>
              <a:rPr sz="2000" dirty="0">
                <a:latin typeface="Microsoft YaHei"/>
                <a:cs typeface="Microsoft YaHei"/>
              </a:rPr>
              <a:t>demonstrate</a:t>
            </a:r>
            <a:r>
              <a:rPr sz="2000" spc="-60" dirty="0">
                <a:latin typeface="Microsoft YaHei"/>
                <a:cs typeface="Microsoft YaHei"/>
              </a:rPr>
              <a:t> </a:t>
            </a:r>
            <a:r>
              <a:rPr sz="2000" dirty="0">
                <a:latin typeface="Microsoft YaHei"/>
                <a:cs typeface="Microsoft YaHei"/>
              </a:rPr>
              <a:t>better</a:t>
            </a:r>
            <a:r>
              <a:rPr sz="2000" spc="-60" dirty="0">
                <a:latin typeface="Microsoft YaHei"/>
                <a:cs typeface="Microsoft YaHei"/>
              </a:rPr>
              <a:t> </a:t>
            </a:r>
            <a:r>
              <a:rPr sz="2000" dirty="0">
                <a:latin typeface="Microsoft YaHei"/>
                <a:cs typeface="Microsoft YaHei"/>
              </a:rPr>
              <a:t>sustainability</a:t>
            </a:r>
            <a:r>
              <a:rPr sz="2000" spc="-65" dirty="0">
                <a:latin typeface="Microsoft YaHei"/>
                <a:cs typeface="Microsoft YaHei"/>
              </a:rPr>
              <a:t> </a:t>
            </a:r>
            <a:r>
              <a:rPr sz="2000" dirty="0">
                <a:latin typeface="Microsoft YaHei"/>
                <a:cs typeface="Microsoft YaHei"/>
              </a:rPr>
              <a:t>against</a:t>
            </a:r>
            <a:r>
              <a:rPr sz="2000" spc="-55" dirty="0">
                <a:latin typeface="Microsoft YaHei"/>
                <a:cs typeface="Microsoft YaHei"/>
              </a:rPr>
              <a:t> </a:t>
            </a:r>
            <a:r>
              <a:rPr sz="2000" dirty="0">
                <a:latin typeface="Microsoft YaHei"/>
                <a:cs typeface="Microsoft YaHei"/>
              </a:rPr>
              <a:t>direct</a:t>
            </a:r>
            <a:r>
              <a:rPr sz="2000" spc="-55" dirty="0">
                <a:latin typeface="Microsoft YaHei"/>
                <a:cs typeface="Microsoft YaHei"/>
              </a:rPr>
              <a:t> </a:t>
            </a:r>
            <a:r>
              <a:rPr sz="2000" dirty="0">
                <a:latin typeface="Microsoft YaHei"/>
                <a:cs typeface="Microsoft YaHei"/>
              </a:rPr>
              <a:t>risky</a:t>
            </a:r>
            <a:r>
              <a:rPr sz="2000" spc="-60" dirty="0">
                <a:latin typeface="Microsoft YaHei"/>
                <a:cs typeface="Microsoft YaHei"/>
              </a:rPr>
              <a:t> </a:t>
            </a:r>
            <a:r>
              <a:rPr sz="2000" dirty="0">
                <a:latin typeface="Microsoft YaHei"/>
                <a:cs typeface="Microsoft YaHei"/>
              </a:rPr>
              <a:t>prompts</a:t>
            </a:r>
            <a:r>
              <a:rPr sz="2000" spc="-60" dirty="0">
                <a:latin typeface="Microsoft YaHei"/>
                <a:cs typeface="Microsoft YaHei"/>
              </a:rPr>
              <a:t> </a:t>
            </a:r>
            <a:r>
              <a:rPr sz="2000" dirty="0">
                <a:latin typeface="Microsoft YaHei"/>
                <a:cs typeface="Microsoft YaHei"/>
              </a:rPr>
              <a:t>but</a:t>
            </a:r>
            <a:r>
              <a:rPr sz="2000" spc="-55" dirty="0">
                <a:latin typeface="Microsoft YaHei"/>
                <a:cs typeface="Microsoft YaHei"/>
              </a:rPr>
              <a:t> </a:t>
            </a:r>
            <a:r>
              <a:rPr sz="2000" spc="-10" dirty="0">
                <a:latin typeface="Microsoft YaHei"/>
                <a:cs typeface="Microsoft YaHei"/>
              </a:rPr>
              <a:t>slightly </a:t>
            </a:r>
            <a:r>
              <a:rPr sz="2000" dirty="0">
                <a:latin typeface="Microsoft YaHei"/>
                <a:cs typeface="Microsoft YaHei"/>
              </a:rPr>
              <a:t>weaker</a:t>
            </a:r>
            <a:r>
              <a:rPr sz="2000" spc="-70" dirty="0">
                <a:latin typeface="Microsoft YaHei"/>
                <a:cs typeface="Microsoft YaHei"/>
              </a:rPr>
              <a:t> </a:t>
            </a:r>
            <a:r>
              <a:rPr sz="2000" dirty="0">
                <a:latin typeface="Microsoft YaHei"/>
                <a:cs typeface="Microsoft YaHei"/>
              </a:rPr>
              <a:t>sustainability</a:t>
            </a:r>
            <a:r>
              <a:rPr sz="2000" spc="-60" dirty="0">
                <a:latin typeface="Microsoft YaHei"/>
                <a:cs typeface="Microsoft YaHei"/>
              </a:rPr>
              <a:t> </a:t>
            </a:r>
            <a:r>
              <a:rPr sz="2000" dirty="0">
                <a:latin typeface="Microsoft YaHei"/>
                <a:cs typeface="Microsoft YaHei"/>
              </a:rPr>
              <a:t>against</a:t>
            </a:r>
            <a:r>
              <a:rPr sz="2000" spc="-60" dirty="0">
                <a:latin typeface="Microsoft YaHei"/>
                <a:cs typeface="Microsoft YaHei"/>
              </a:rPr>
              <a:t> </a:t>
            </a:r>
            <a:r>
              <a:rPr sz="2000" dirty="0">
                <a:latin typeface="Microsoft YaHei"/>
                <a:cs typeface="Microsoft YaHei"/>
              </a:rPr>
              <a:t>adversarial</a:t>
            </a:r>
            <a:r>
              <a:rPr sz="2000" spc="-60" dirty="0">
                <a:latin typeface="Microsoft YaHei"/>
                <a:cs typeface="Microsoft YaHei"/>
              </a:rPr>
              <a:t> </a:t>
            </a:r>
            <a:r>
              <a:rPr sz="2000" dirty="0">
                <a:latin typeface="Microsoft YaHei"/>
                <a:cs typeface="Microsoft YaHei"/>
              </a:rPr>
              <a:t>attacks.</a:t>
            </a:r>
            <a:r>
              <a:rPr sz="2000" spc="-60" dirty="0">
                <a:latin typeface="Microsoft YaHei"/>
                <a:cs typeface="Microsoft YaHei"/>
              </a:rPr>
              <a:t> </a:t>
            </a:r>
            <a:r>
              <a:rPr sz="2000" spc="-25" dirty="0">
                <a:latin typeface="Microsoft YaHei"/>
                <a:cs typeface="Microsoft YaHei"/>
              </a:rPr>
              <a:t>Moreover,</a:t>
            </a:r>
            <a:r>
              <a:rPr sz="2000" spc="-60" dirty="0">
                <a:latin typeface="Microsoft YaHei"/>
                <a:cs typeface="Microsoft YaHei"/>
              </a:rPr>
              <a:t> </a:t>
            </a:r>
            <a:r>
              <a:rPr sz="2000" dirty="0">
                <a:latin typeface="Microsoft YaHei"/>
                <a:cs typeface="Microsoft YaHei"/>
              </a:rPr>
              <a:t>some</a:t>
            </a:r>
            <a:r>
              <a:rPr sz="2000" spc="-65" dirty="0">
                <a:latin typeface="Microsoft YaHei"/>
                <a:cs typeface="Microsoft YaHei"/>
              </a:rPr>
              <a:t> </a:t>
            </a:r>
            <a:r>
              <a:rPr sz="2000" dirty="0">
                <a:latin typeface="Microsoft YaHei"/>
                <a:cs typeface="Microsoft YaHei"/>
              </a:rPr>
              <a:t>models</a:t>
            </a:r>
            <a:r>
              <a:rPr sz="2000" spc="-65" dirty="0">
                <a:latin typeface="Microsoft YaHei"/>
                <a:cs typeface="Microsoft YaHei"/>
              </a:rPr>
              <a:t> </a:t>
            </a:r>
            <a:r>
              <a:rPr sz="2000" spc="-10" dirty="0">
                <a:latin typeface="Microsoft YaHei"/>
                <a:cs typeface="Microsoft YaHei"/>
              </a:rPr>
              <a:t>appear </a:t>
            </a:r>
            <a:r>
              <a:rPr sz="2000" dirty="0">
                <a:latin typeface="Microsoft YaHei"/>
                <a:cs typeface="Microsoft YaHei"/>
              </a:rPr>
              <a:t>overly</a:t>
            </a:r>
            <a:r>
              <a:rPr sz="2000" spc="-70" dirty="0">
                <a:latin typeface="Microsoft YaHei"/>
                <a:cs typeface="Microsoft YaHei"/>
              </a:rPr>
              <a:t> </a:t>
            </a:r>
            <a:r>
              <a:rPr sz="2000" dirty="0">
                <a:latin typeface="Microsoft YaHei"/>
                <a:cs typeface="Microsoft YaHei"/>
              </a:rPr>
              <a:t>sensitive</a:t>
            </a:r>
            <a:r>
              <a:rPr sz="2000" spc="-65" dirty="0">
                <a:latin typeface="Microsoft YaHei"/>
                <a:cs typeface="Microsoft YaHei"/>
              </a:rPr>
              <a:t> </a:t>
            </a:r>
            <a:r>
              <a:rPr sz="2000" dirty="0">
                <a:latin typeface="Microsoft YaHei"/>
                <a:cs typeface="Microsoft YaHei"/>
              </a:rPr>
              <a:t>to</a:t>
            </a:r>
            <a:r>
              <a:rPr sz="2000" spc="-70" dirty="0">
                <a:latin typeface="Microsoft YaHei"/>
                <a:cs typeface="Microsoft YaHei"/>
              </a:rPr>
              <a:t> </a:t>
            </a:r>
            <a:r>
              <a:rPr sz="2000" dirty="0">
                <a:latin typeface="Microsoft YaHei"/>
                <a:cs typeface="Microsoft YaHei"/>
              </a:rPr>
              <a:t>benign</a:t>
            </a:r>
            <a:r>
              <a:rPr sz="2000" spc="-65" dirty="0">
                <a:latin typeface="Microsoft YaHei"/>
                <a:cs typeface="Microsoft YaHei"/>
              </a:rPr>
              <a:t> </a:t>
            </a:r>
            <a:r>
              <a:rPr sz="2000" spc="-10" dirty="0">
                <a:latin typeface="Microsoft YaHei"/>
                <a:cs typeface="Microsoft YaHei"/>
              </a:rPr>
              <a:t>prompts.</a:t>
            </a:r>
            <a:endParaRPr sz="2000">
              <a:latin typeface="Microsoft YaHei"/>
              <a:cs typeface="Microsoft YaHei"/>
            </a:endParaRPr>
          </a:p>
          <a:p>
            <a:pPr marL="812165" marR="701675" lvl="1" indent="-342900">
              <a:lnSpc>
                <a:spcPct val="150000"/>
              </a:lnSpc>
              <a:buFont typeface="Arial MT"/>
              <a:buChar char="•"/>
              <a:tabLst>
                <a:tab pos="812165" algn="l"/>
              </a:tabLst>
            </a:pPr>
            <a:r>
              <a:rPr sz="2000" dirty="0">
                <a:latin typeface="Microsoft YaHei"/>
                <a:cs typeface="Microsoft YaHei"/>
              </a:rPr>
              <a:t>Commercial</a:t>
            </a:r>
            <a:r>
              <a:rPr sz="2000" spc="-60" dirty="0">
                <a:latin typeface="Microsoft YaHei"/>
                <a:cs typeface="Microsoft YaHei"/>
              </a:rPr>
              <a:t> </a:t>
            </a:r>
            <a:r>
              <a:rPr sz="2000" dirty="0">
                <a:latin typeface="Microsoft YaHei"/>
                <a:cs typeface="Microsoft YaHei"/>
              </a:rPr>
              <a:t>models</a:t>
            </a:r>
            <a:r>
              <a:rPr sz="2000" spc="-65" dirty="0">
                <a:latin typeface="Microsoft YaHei"/>
                <a:cs typeface="Microsoft YaHei"/>
              </a:rPr>
              <a:t> </a:t>
            </a:r>
            <a:r>
              <a:rPr sz="2000" dirty="0">
                <a:latin typeface="Microsoft YaHei"/>
                <a:cs typeface="Microsoft YaHei"/>
              </a:rPr>
              <a:t>generally</a:t>
            </a:r>
            <a:r>
              <a:rPr sz="2000" spc="-60" dirty="0">
                <a:latin typeface="Microsoft YaHei"/>
                <a:cs typeface="Microsoft YaHei"/>
              </a:rPr>
              <a:t> </a:t>
            </a:r>
            <a:r>
              <a:rPr sz="2000" dirty="0">
                <a:latin typeface="Microsoft YaHei"/>
                <a:cs typeface="Microsoft YaHei"/>
              </a:rPr>
              <a:t>outperform</a:t>
            </a:r>
            <a:r>
              <a:rPr sz="2000" spc="-65" dirty="0">
                <a:latin typeface="Microsoft YaHei"/>
                <a:cs typeface="Microsoft YaHei"/>
              </a:rPr>
              <a:t> </a:t>
            </a:r>
            <a:r>
              <a:rPr sz="2000" spc="-20" dirty="0">
                <a:latin typeface="Microsoft YaHei"/>
                <a:cs typeface="Microsoft YaHei"/>
              </a:rPr>
              <a:t>open-</a:t>
            </a:r>
            <a:r>
              <a:rPr sz="2000" dirty="0">
                <a:latin typeface="Microsoft YaHei"/>
                <a:cs typeface="Microsoft YaHei"/>
              </a:rPr>
              <a:t>source</a:t>
            </a:r>
            <a:r>
              <a:rPr sz="2000" spc="-65" dirty="0">
                <a:latin typeface="Microsoft YaHei"/>
                <a:cs typeface="Microsoft YaHei"/>
              </a:rPr>
              <a:t> </a:t>
            </a:r>
            <a:r>
              <a:rPr sz="2000" dirty="0">
                <a:latin typeface="Microsoft YaHei"/>
                <a:cs typeface="Microsoft YaHei"/>
              </a:rPr>
              <a:t>models,</a:t>
            </a:r>
            <a:r>
              <a:rPr sz="2000" spc="-55" dirty="0">
                <a:latin typeface="Microsoft YaHei"/>
                <a:cs typeface="Microsoft YaHei"/>
              </a:rPr>
              <a:t> </a:t>
            </a:r>
            <a:r>
              <a:rPr sz="2000" dirty="0">
                <a:latin typeface="Microsoft YaHei"/>
                <a:cs typeface="Microsoft YaHei"/>
              </a:rPr>
              <a:t>but</a:t>
            </a:r>
            <a:r>
              <a:rPr sz="2000" spc="-60" dirty="0">
                <a:latin typeface="Microsoft YaHei"/>
                <a:cs typeface="Microsoft YaHei"/>
              </a:rPr>
              <a:t> </a:t>
            </a:r>
            <a:r>
              <a:rPr sz="2000" dirty="0">
                <a:latin typeface="Microsoft YaHei"/>
                <a:cs typeface="Microsoft YaHei"/>
              </a:rPr>
              <a:t>still</a:t>
            </a:r>
            <a:r>
              <a:rPr sz="2000" spc="-60" dirty="0">
                <a:latin typeface="Microsoft YaHei"/>
                <a:cs typeface="Microsoft YaHei"/>
              </a:rPr>
              <a:t> </a:t>
            </a:r>
            <a:r>
              <a:rPr sz="2000" spc="-10" dirty="0">
                <a:latin typeface="Microsoft YaHei"/>
                <a:cs typeface="Microsoft YaHei"/>
              </a:rPr>
              <a:t>exhibit </a:t>
            </a:r>
            <a:r>
              <a:rPr sz="2000" dirty="0">
                <a:latin typeface="Microsoft YaHei"/>
                <a:cs typeface="Microsoft YaHei"/>
              </a:rPr>
              <a:t>notable</a:t>
            </a:r>
            <a:r>
              <a:rPr sz="2000" spc="-65" dirty="0">
                <a:latin typeface="Microsoft YaHei"/>
                <a:cs typeface="Microsoft YaHei"/>
              </a:rPr>
              <a:t> </a:t>
            </a:r>
            <a:r>
              <a:rPr sz="2000" dirty="0">
                <a:latin typeface="Microsoft YaHei"/>
                <a:cs typeface="Microsoft YaHei"/>
              </a:rPr>
              <a:t>weaknesses</a:t>
            </a:r>
            <a:r>
              <a:rPr sz="2000" spc="-60" dirty="0">
                <a:latin typeface="Microsoft YaHei"/>
                <a:cs typeface="Microsoft YaHei"/>
              </a:rPr>
              <a:t> </a:t>
            </a:r>
            <a:r>
              <a:rPr sz="2000" dirty="0">
                <a:latin typeface="Microsoft YaHei"/>
                <a:cs typeface="Microsoft YaHei"/>
              </a:rPr>
              <a:t>in</a:t>
            </a:r>
            <a:r>
              <a:rPr sz="2000" spc="-55" dirty="0">
                <a:latin typeface="Microsoft YaHei"/>
                <a:cs typeface="Microsoft YaHei"/>
              </a:rPr>
              <a:t> </a:t>
            </a:r>
            <a:r>
              <a:rPr sz="2000" dirty="0">
                <a:latin typeface="Microsoft YaHei"/>
                <a:cs typeface="Microsoft YaHei"/>
              </a:rPr>
              <a:t>handling</a:t>
            </a:r>
            <a:r>
              <a:rPr sz="2000" spc="-65" dirty="0">
                <a:latin typeface="Microsoft YaHei"/>
                <a:cs typeface="Microsoft YaHei"/>
              </a:rPr>
              <a:t> </a:t>
            </a:r>
            <a:r>
              <a:rPr sz="2000" dirty="0">
                <a:latin typeface="Microsoft YaHei"/>
                <a:cs typeface="Microsoft YaHei"/>
              </a:rPr>
              <a:t>specific</a:t>
            </a:r>
            <a:r>
              <a:rPr sz="2000" spc="-65" dirty="0">
                <a:latin typeface="Microsoft YaHei"/>
                <a:cs typeface="Microsoft YaHei"/>
              </a:rPr>
              <a:t> </a:t>
            </a:r>
            <a:r>
              <a:rPr sz="2000" dirty="0">
                <a:latin typeface="Microsoft YaHei"/>
                <a:cs typeface="Microsoft YaHei"/>
              </a:rPr>
              <a:t>safety</a:t>
            </a:r>
            <a:r>
              <a:rPr sz="2000" spc="-55" dirty="0">
                <a:latin typeface="Microsoft YaHei"/>
                <a:cs typeface="Microsoft YaHei"/>
              </a:rPr>
              <a:t> </a:t>
            </a:r>
            <a:r>
              <a:rPr sz="2000" spc="-10" dirty="0">
                <a:latin typeface="Microsoft YaHei"/>
                <a:cs typeface="Microsoft YaHei"/>
              </a:rPr>
              <a:t>issues.</a:t>
            </a:r>
            <a:endParaRPr sz="2000">
              <a:latin typeface="Microsoft YaHei"/>
              <a:cs typeface="Microsoft YaHe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04</a:t>
            </a:r>
            <a:r>
              <a:rPr spc="-5" dirty="0"/>
              <a:t> </a:t>
            </a:r>
            <a:r>
              <a:rPr spc="-10" dirty="0"/>
              <a:t>Conclusions</a:t>
            </a:r>
          </a:p>
        </p:txBody>
      </p:sp>
      <p:sp>
        <p:nvSpPr>
          <p:cNvPr id="3" name="object 3"/>
          <p:cNvSpPr txBox="1"/>
          <p:nvPr/>
        </p:nvSpPr>
        <p:spPr>
          <a:xfrm>
            <a:off x="433705" y="1255268"/>
            <a:ext cx="10462260" cy="4347845"/>
          </a:xfrm>
          <a:prstGeom prst="rect">
            <a:avLst/>
          </a:prstGeom>
        </p:spPr>
        <p:txBody>
          <a:bodyPr vert="horz" wrap="square" lIns="0" tIns="12700" rIns="0" bIns="0" rtlCol="0">
            <a:spAutoFit/>
          </a:bodyPr>
          <a:lstStyle/>
          <a:p>
            <a:pPr marL="355600" marR="5080" indent="-342900">
              <a:lnSpc>
                <a:spcPct val="153300"/>
              </a:lnSpc>
              <a:spcBef>
                <a:spcPts val="100"/>
              </a:spcBef>
              <a:buFont typeface="Arial MT"/>
              <a:buChar char="•"/>
              <a:tabLst>
                <a:tab pos="355600" algn="l"/>
              </a:tabLst>
            </a:pPr>
            <a:r>
              <a:rPr sz="2400" b="1" dirty="0">
                <a:latin typeface="Microsoft YaHei"/>
                <a:cs typeface="Microsoft YaHei"/>
              </a:rPr>
              <a:t>Introducing</a:t>
            </a:r>
            <a:r>
              <a:rPr sz="2400" b="1" spc="-60" dirty="0">
                <a:latin typeface="Microsoft YaHei"/>
                <a:cs typeface="Microsoft YaHei"/>
              </a:rPr>
              <a:t> </a:t>
            </a:r>
            <a:r>
              <a:rPr sz="2400" b="1" dirty="0">
                <a:latin typeface="Microsoft YaHei"/>
                <a:cs typeface="Microsoft YaHei"/>
              </a:rPr>
              <a:t>a</a:t>
            </a:r>
            <a:r>
              <a:rPr sz="2400" b="1" spc="-60" dirty="0">
                <a:latin typeface="Microsoft YaHei"/>
                <a:cs typeface="Microsoft YaHei"/>
              </a:rPr>
              <a:t> </a:t>
            </a:r>
            <a:r>
              <a:rPr sz="2400" b="1" spc="-10" dirty="0">
                <a:latin typeface="Microsoft YaHei"/>
                <a:cs typeface="Microsoft YaHei"/>
              </a:rPr>
              <a:t>comprehensive</a:t>
            </a:r>
            <a:r>
              <a:rPr sz="2400" b="1" spc="-60" dirty="0">
                <a:latin typeface="Microsoft YaHei"/>
                <a:cs typeface="Microsoft YaHei"/>
              </a:rPr>
              <a:t> </a:t>
            </a:r>
            <a:r>
              <a:rPr sz="2400" b="1" dirty="0">
                <a:latin typeface="Microsoft YaHei"/>
                <a:cs typeface="Microsoft YaHei"/>
              </a:rPr>
              <a:t>evaluation</a:t>
            </a:r>
            <a:r>
              <a:rPr sz="2400" b="1" spc="-70" dirty="0">
                <a:latin typeface="Microsoft YaHei"/>
                <a:cs typeface="Microsoft YaHei"/>
              </a:rPr>
              <a:t> </a:t>
            </a:r>
            <a:r>
              <a:rPr sz="2400" b="1" dirty="0">
                <a:latin typeface="Microsoft YaHei"/>
                <a:cs typeface="Microsoft YaHei"/>
              </a:rPr>
              <a:t>framework</a:t>
            </a:r>
            <a:r>
              <a:rPr sz="2400" b="1" spc="-70" dirty="0">
                <a:latin typeface="Microsoft YaHei"/>
                <a:cs typeface="Microsoft YaHei"/>
              </a:rPr>
              <a:t> </a:t>
            </a:r>
            <a:r>
              <a:rPr sz="2400" b="1" dirty="0">
                <a:latin typeface="Microsoft YaHei"/>
                <a:cs typeface="Microsoft YaHei"/>
              </a:rPr>
              <a:t>for</a:t>
            </a:r>
            <a:r>
              <a:rPr sz="2400" b="1" spc="-60" dirty="0">
                <a:latin typeface="Microsoft YaHei"/>
                <a:cs typeface="Microsoft YaHei"/>
              </a:rPr>
              <a:t> </a:t>
            </a:r>
            <a:r>
              <a:rPr sz="2400" b="1" dirty="0">
                <a:latin typeface="Microsoft YaHei"/>
                <a:cs typeface="Microsoft YaHei"/>
              </a:rPr>
              <a:t>LLMs</a:t>
            </a:r>
            <a:r>
              <a:rPr sz="2400" b="1" spc="-60" dirty="0">
                <a:latin typeface="Microsoft YaHei"/>
                <a:cs typeface="Microsoft YaHei"/>
              </a:rPr>
              <a:t> </a:t>
            </a:r>
            <a:r>
              <a:rPr sz="2400" b="1" spc="-20" dirty="0">
                <a:latin typeface="Microsoft YaHei"/>
                <a:cs typeface="Microsoft YaHei"/>
              </a:rPr>
              <a:t>that </a:t>
            </a:r>
            <a:r>
              <a:rPr sz="2400" b="1" dirty="0">
                <a:latin typeface="Microsoft YaHei"/>
                <a:cs typeface="Microsoft YaHei"/>
              </a:rPr>
              <a:t>balances</a:t>
            </a:r>
            <a:r>
              <a:rPr sz="2400" b="1" spc="-65" dirty="0">
                <a:latin typeface="Microsoft YaHei"/>
                <a:cs typeface="Microsoft YaHei"/>
              </a:rPr>
              <a:t> </a:t>
            </a:r>
            <a:r>
              <a:rPr sz="2400" b="1" dirty="0">
                <a:latin typeface="Microsoft YaHei"/>
                <a:cs typeface="Microsoft YaHei"/>
              </a:rPr>
              <a:t>performance</a:t>
            </a:r>
            <a:r>
              <a:rPr sz="2400" b="1" spc="-65" dirty="0">
                <a:latin typeface="Microsoft YaHei"/>
                <a:cs typeface="Microsoft YaHei"/>
              </a:rPr>
              <a:t> </a:t>
            </a:r>
            <a:r>
              <a:rPr sz="2400" b="1" dirty="0">
                <a:latin typeface="Microsoft YaHei"/>
                <a:cs typeface="Microsoft YaHei"/>
              </a:rPr>
              <a:t>and</a:t>
            </a:r>
            <a:r>
              <a:rPr sz="2400" b="1" spc="-60" dirty="0">
                <a:latin typeface="Microsoft YaHei"/>
                <a:cs typeface="Microsoft YaHei"/>
              </a:rPr>
              <a:t> </a:t>
            </a:r>
            <a:r>
              <a:rPr sz="2400" b="1" dirty="0">
                <a:latin typeface="Microsoft YaHei"/>
                <a:cs typeface="Microsoft YaHei"/>
              </a:rPr>
              <a:t>safety</a:t>
            </a:r>
            <a:r>
              <a:rPr sz="2400" b="1" spc="-70" dirty="0">
                <a:latin typeface="Microsoft YaHei"/>
                <a:cs typeface="Microsoft YaHei"/>
              </a:rPr>
              <a:t> </a:t>
            </a:r>
            <a:r>
              <a:rPr sz="2400" b="1" spc="-10" dirty="0">
                <a:latin typeface="Microsoft YaHei"/>
                <a:cs typeface="Microsoft YaHei"/>
              </a:rPr>
              <a:t>metrics.</a:t>
            </a:r>
            <a:endParaRPr sz="2400">
              <a:latin typeface="Microsoft YaHei"/>
              <a:cs typeface="Microsoft YaHei"/>
            </a:endParaRPr>
          </a:p>
          <a:p>
            <a:pPr marL="355600" marR="89535" indent="-342900">
              <a:lnSpc>
                <a:spcPct val="149200"/>
              </a:lnSpc>
              <a:spcBef>
                <a:spcPts val="3600"/>
              </a:spcBef>
              <a:buFont typeface="Arial MT"/>
              <a:buChar char="•"/>
              <a:tabLst>
                <a:tab pos="355600" algn="l"/>
              </a:tabLst>
            </a:pPr>
            <a:r>
              <a:rPr sz="2400" b="1" dirty="0">
                <a:latin typeface="Microsoft YaHei"/>
                <a:cs typeface="Microsoft YaHei"/>
              </a:rPr>
              <a:t>Aiming</a:t>
            </a:r>
            <a:r>
              <a:rPr sz="2400" b="1" spc="-50" dirty="0">
                <a:latin typeface="Microsoft YaHei"/>
                <a:cs typeface="Microsoft YaHei"/>
              </a:rPr>
              <a:t> </a:t>
            </a:r>
            <a:r>
              <a:rPr sz="2400" b="1" dirty="0">
                <a:latin typeface="Microsoft YaHei"/>
                <a:cs typeface="Microsoft YaHei"/>
              </a:rPr>
              <a:t>to</a:t>
            </a:r>
            <a:r>
              <a:rPr sz="2400" b="1" spc="-55" dirty="0">
                <a:latin typeface="Microsoft YaHei"/>
                <a:cs typeface="Microsoft YaHei"/>
              </a:rPr>
              <a:t> </a:t>
            </a:r>
            <a:r>
              <a:rPr sz="2400" b="1" dirty="0">
                <a:latin typeface="Microsoft YaHei"/>
                <a:cs typeface="Microsoft YaHei"/>
              </a:rPr>
              <a:t>raise</a:t>
            </a:r>
            <a:r>
              <a:rPr sz="2400" b="1" spc="-50" dirty="0">
                <a:latin typeface="Microsoft YaHei"/>
                <a:cs typeface="Microsoft YaHei"/>
              </a:rPr>
              <a:t> </a:t>
            </a:r>
            <a:r>
              <a:rPr sz="2400" b="1" dirty="0">
                <a:latin typeface="Microsoft YaHei"/>
                <a:cs typeface="Microsoft YaHei"/>
              </a:rPr>
              <a:t>awareness</a:t>
            </a:r>
            <a:r>
              <a:rPr sz="2400" b="1" spc="-50" dirty="0">
                <a:latin typeface="Microsoft YaHei"/>
                <a:cs typeface="Microsoft YaHei"/>
              </a:rPr>
              <a:t> </a:t>
            </a:r>
            <a:r>
              <a:rPr sz="2400" b="1" dirty="0">
                <a:latin typeface="Microsoft YaHei"/>
                <a:cs typeface="Microsoft YaHei"/>
              </a:rPr>
              <a:t>of</a:t>
            </a:r>
            <a:r>
              <a:rPr sz="2400" b="1" spc="-50" dirty="0">
                <a:latin typeface="Microsoft YaHei"/>
                <a:cs typeface="Microsoft YaHei"/>
              </a:rPr>
              <a:t> </a:t>
            </a:r>
            <a:r>
              <a:rPr sz="2400" b="1" dirty="0">
                <a:latin typeface="Microsoft YaHei"/>
                <a:cs typeface="Microsoft YaHei"/>
              </a:rPr>
              <a:t>LLM</a:t>
            </a:r>
            <a:r>
              <a:rPr sz="2400" b="1" spc="-60" dirty="0">
                <a:latin typeface="Microsoft YaHei"/>
                <a:cs typeface="Microsoft YaHei"/>
              </a:rPr>
              <a:t> </a:t>
            </a:r>
            <a:r>
              <a:rPr sz="2400" b="1" dirty="0">
                <a:latin typeface="Microsoft YaHei"/>
                <a:cs typeface="Microsoft YaHei"/>
              </a:rPr>
              <a:t>safety</a:t>
            </a:r>
            <a:r>
              <a:rPr sz="2400" b="1" spc="-55" dirty="0">
                <a:latin typeface="Microsoft YaHei"/>
                <a:cs typeface="Microsoft YaHei"/>
              </a:rPr>
              <a:t> </a:t>
            </a:r>
            <a:r>
              <a:rPr sz="2400" b="1" dirty="0">
                <a:latin typeface="Microsoft YaHei"/>
                <a:cs typeface="Microsoft YaHei"/>
              </a:rPr>
              <a:t>while</a:t>
            </a:r>
            <a:r>
              <a:rPr sz="2400" b="1" spc="-50" dirty="0">
                <a:latin typeface="Microsoft YaHei"/>
                <a:cs typeface="Microsoft YaHei"/>
              </a:rPr>
              <a:t> </a:t>
            </a:r>
            <a:r>
              <a:rPr sz="2400" b="1" dirty="0">
                <a:latin typeface="Microsoft YaHei"/>
                <a:cs typeface="Microsoft YaHei"/>
              </a:rPr>
              <a:t>offering</a:t>
            </a:r>
            <a:r>
              <a:rPr sz="2400" b="1" spc="-45" dirty="0">
                <a:latin typeface="Microsoft YaHei"/>
                <a:cs typeface="Microsoft YaHei"/>
              </a:rPr>
              <a:t> </a:t>
            </a:r>
            <a:r>
              <a:rPr sz="2400" b="1" dirty="0">
                <a:latin typeface="Microsoft YaHei"/>
                <a:cs typeface="Microsoft YaHei"/>
              </a:rPr>
              <a:t>a</a:t>
            </a:r>
            <a:r>
              <a:rPr sz="2400" b="1" spc="-55" dirty="0">
                <a:latin typeface="Microsoft YaHei"/>
                <a:cs typeface="Microsoft YaHei"/>
              </a:rPr>
              <a:t> </a:t>
            </a:r>
            <a:r>
              <a:rPr sz="2400" b="1" spc="-10" dirty="0">
                <a:latin typeface="Microsoft YaHei"/>
                <a:cs typeface="Microsoft YaHei"/>
              </a:rPr>
              <a:t>scalable </a:t>
            </a:r>
            <a:r>
              <a:rPr sz="2400" b="1" dirty="0">
                <a:latin typeface="Microsoft YaHei"/>
                <a:cs typeface="Microsoft YaHei"/>
              </a:rPr>
              <a:t>evaluation</a:t>
            </a:r>
            <a:r>
              <a:rPr sz="2400" b="1" spc="-130" dirty="0">
                <a:latin typeface="Microsoft YaHei"/>
                <a:cs typeface="Microsoft YaHei"/>
              </a:rPr>
              <a:t> </a:t>
            </a:r>
            <a:r>
              <a:rPr sz="2400" b="1" spc="-10" dirty="0">
                <a:latin typeface="Microsoft YaHei"/>
                <a:cs typeface="Microsoft YaHei"/>
              </a:rPr>
              <a:t>platform.</a:t>
            </a:r>
            <a:endParaRPr sz="2400">
              <a:latin typeface="Microsoft YaHei"/>
              <a:cs typeface="Microsoft YaHei"/>
            </a:endParaRPr>
          </a:p>
          <a:p>
            <a:pPr marL="355600" marR="346710" indent="-342900">
              <a:lnSpc>
                <a:spcPct val="153300"/>
              </a:lnSpc>
              <a:spcBef>
                <a:spcPts val="4175"/>
              </a:spcBef>
              <a:buFont typeface="Arial MT"/>
              <a:buChar char="•"/>
              <a:tabLst>
                <a:tab pos="355600" algn="l"/>
              </a:tabLst>
            </a:pPr>
            <a:r>
              <a:rPr sz="2400" b="1" dirty="0">
                <a:latin typeface="Microsoft YaHei"/>
                <a:cs typeface="Microsoft YaHei"/>
              </a:rPr>
              <a:t>Initial</a:t>
            </a:r>
            <a:r>
              <a:rPr sz="2400" b="1" spc="-85" dirty="0">
                <a:latin typeface="Microsoft YaHei"/>
                <a:cs typeface="Microsoft YaHei"/>
              </a:rPr>
              <a:t> </a:t>
            </a:r>
            <a:r>
              <a:rPr sz="2400" b="1" dirty="0">
                <a:latin typeface="Microsoft YaHei"/>
                <a:cs typeface="Microsoft YaHei"/>
              </a:rPr>
              <a:t>evaluations</a:t>
            </a:r>
            <a:r>
              <a:rPr sz="2400" b="1" spc="-80" dirty="0">
                <a:latin typeface="Microsoft YaHei"/>
                <a:cs typeface="Microsoft YaHei"/>
              </a:rPr>
              <a:t> </a:t>
            </a:r>
            <a:r>
              <a:rPr sz="2400" b="1" dirty="0">
                <a:latin typeface="Microsoft YaHei"/>
                <a:cs typeface="Microsoft YaHei"/>
              </a:rPr>
              <a:t>highlight</a:t>
            </a:r>
            <a:r>
              <a:rPr sz="2400" b="1" spc="-80" dirty="0">
                <a:latin typeface="Microsoft YaHei"/>
                <a:cs typeface="Microsoft YaHei"/>
              </a:rPr>
              <a:t> </a:t>
            </a:r>
            <a:r>
              <a:rPr sz="2400" b="1" dirty="0">
                <a:latin typeface="Microsoft YaHei"/>
                <a:cs typeface="Microsoft YaHei"/>
              </a:rPr>
              <a:t>the</a:t>
            </a:r>
            <a:r>
              <a:rPr sz="2400" b="1" spc="-80" dirty="0">
                <a:latin typeface="Microsoft YaHei"/>
                <a:cs typeface="Microsoft YaHei"/>
              </a:rPr>
              <a:t> </a:t>
            </a:r>
            <a:r>
              <a:rPr sz="2400" b="1" dirty="0">
                <a:latin typeface="Microsoft YaHei"/>
                <a:cs typeface="Microsoft YaHei"/>
              </a:rPr>
              <a:t>pressing</a:t>
            </a:r>
            <a:r>
              <a:rPr sz="2400" b="1" spc="-80" dirty="0">
                <a:latin typeface="Microsoft YaHei"/>
                <a:cs typeface="Microsoft YaHei"/>
              </a:rPr>
              <a:t> </a:t>
            </a:r>
            <a:r>
              <a:rPr sz="2400" b="1" dirty="0">
                <a:latin typeface="Microsoft YaHei"/>
                <a:cs typeface="Microsoft YaHei"/>
              </a:rPr>
              <a:t>need</a:t>
            </a:r>
            <a:r>
              <a:rPr sz="2400" b="1" spc="-85" dirty="0">
                <a:latin typeface="Microsoft YaHei"/>
                <a:cs typeface="Microsoft YaHei"/>
              </a:rPr>
              <a:t> </a:t>
            </a:r>
            <a:r>
              <a:rPr sz="2400" b="1" dirty="0">
                <a:latin typeface="Microsoft YaHei"/>
                <a:cs typeface="Microsoft YaHei"/>
              </a:rPr>
              <a:t>to</a:t>
            </a:r>
            <a:r>
              <a:rPr sz="2400" b="1" spc="-85" dirty="0">
                <a:latin typeface="Microsoft YaHei"/>
                <a:cs typeface="Microsoft YaHei"/>
              </a:rPr>
              <a:t> </a:t>
            </a:r>
            <a:r>
              <a:rPr sz="2400" b="1" dirty="0">
                <a:latin typeface="Microsoft YaHei"/>
                <a:cs typeface="Microsoft YaHei"/>
              </a:rPr>
              <a:t>address</a:t>
            </a:r>
            <a:r>
              <a:rPr sz="2400" b="1" spc="-80" dirty="0">
                <a:latin typeface="Microsoft YaHei"/>
                <a:cs typeface="Microsoft YaHei"/>
              </a:rPr>
              <a:t> </a:t>
            </a:r>
            <a:r>
              <a:rPr sz="2400" b="1" spc="-10" dirty="0">
                <a:latin typeface="Microsoft YaHei"/>
                <a:cs typeface="Microsoft YaHei"/>
              </a:rPr>
              <a:t>safety </a:t>
            </a:r>
            <a:r>
              <a:rPr sz="2400" b="1" dirty="0">
                <a:latin typeface="Microsoft YaHei"/>
                <a:cs typeface="Microsoft YaHei"/>
              </a:rPr>
              <a:t>challenges</a:t>
            </a:r>
            <a:r>
              <a:rPr sz="2400" b="1" spc="-60" dirty="0">
                <a:latin typeface="Microsoft YaHei"/>
                <a:cs typeface="Microsoft YaHei"/>
              </a:rPr>
              <a:t> </a:t>
            </a:r>
            <a:r>
              <a:rPr sz="2400" b="1" dirty="0">
                <a:latin typeface="Microsoft YaHei"/>
                <a:cs typeface="Microsoft YaHei"/>
              </a:rPr>
              <a:t>in</a:t>
            </a:r>
            <a:r>
              <a:rPr sz="2400" b="1" spc="-65" dirty="0">
                <a:latin typeface="Microsoft YaHei"/>
                <a:cs typeface="Microsoft YaHei"/>
              </a:rPr>
              <a:t> </a:t>
            </a:r>
            <a:r>
              <a:rPr sz="2400" b="1" dirty="0">
                <a:latin typeface="Microsoft YaHei"/>
                <a:cs typeface="Microsoft YaHei"/>
              </a:rPr>
              <a:t>both</a:t>
            </a:r>
            <a:r>
              <a:rPr sz="2400" b="1" spc="-60" dirty="0">
                <a:latin typeface="Microsoft YaHei"/>
                <a:cs typeface="Microsoft YaHei"/>
              </a:rPr>
              <a:t> </a:t>
            </a:r>
            <a:r>
              <a:rPr sz="2400" b="1" dirty="0">
                <a:latin typeface="Microsoft YaHei"/>
                <a:cs typeface="Microsoft YaHei"/>
              </a:rPr>
              <a:t>commercial</a:t>
            </a:r>
            <a:r>
              <a:rPr sz="2400" b="1" spc="-60" dirty="0">
                <a:latin typeface="Microsoft YaHei"/>
                <a:cs typeface="Microsoft YaHei"/>
              </a:rPr>
              <a:t> </a:t>
            </a:r>
            <a:r>
              <a:rPr sz="2400" b="1" dirty="0">
                <a:latin typeface="Microsoft YaHei"/>
                <a:cs typeface="Microsoft YaHei"/>
              </a:rPr>
              <a:t>and</a:t>
            </a:r>
            <a:r>
              <a:rPr sz="2400" b="1" spc="-55" dirty="0">
                <a:latin typeface="Microsoft YaHei"/>
                <a:cs typeface="Microsoft YaHei"/>
              </a:rPr>
              <a:t> </a:t>
            </a:r>
            <a:r>
              <a:rPr sz="2400" b="1" spc="-20" dirty="0">
                <a:latin typeface="Microsoft YaHei"/>
                <a:cs typeface="Microsoft YaHei"/>
              </a:rPr>
              <a:t>open-</a:t>
            </a:r>
            <a:r>
              <a:rPr sz="2400" b="1" dirty="0">
                <a:latin typeface="Microsoft YaHei"/>
                <a:cs typeface="Microsoft YaHei"/>
              </a:rPr>
              <a:t>source</a:t>
            </a:r>
            <a:r>
              <a:rPr sz="2400" b="1" spc="-55" dirty="0">
                <a:latin typeface="Microsoft YaHei"/>
                <a:cs typeface="Microsoft YaHei"/>
              </a:rPr>
              <a:t> </a:t>
            </a:r>
            <a:r>
              <a:rPr sz="2400" b="1" spc="-10" dirty="0">
                <a:latin typeface="Microsoft YaHei"/>
                <a:cs typeface="Microsoft YaHei"/>
              </a:rPr>
              <a:t>models.</a:t>
            </a:r>
            <a:endParaRPr sz="2400">
              <a:latin typeface="Microsoft YaHei"/>
              <a:cs typeface="Microsoft YaHe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FE3F5-B869-3842-97CA-8DAF9D4F6626}"/>
              </a:ext>
            </a:extLst>
          </p:cNvPr>
          <p:cNvSpPr>
            <a:spLocks noGrp="1"/>
          </p:cNvSpPr>
          <p:nvPr>
            <p:ph type="ctrTitle"/>
          </p:nvPr>
        </p:nvSpPr>
        <p:spPr/>
        <p:txBody>
          <a:bodyPr>
            <a:noAutofit/>
          </a:bodyPr>
          <a:lstStyle/>
          <a:p>
            <a:r>
              <a:rPr lang="en-US" altLang="zh-CN" sz="4800" dirty="0" err="1"/>
              <a:t>TrajLLM</a:t>
            </a:r>
            <a:r>
              <a:rPr lang="en-US" altLang="zh-CN" sz="4800" dirty="0"/>
              <a:t>: A Modular LLM-Enhanced Agent-Based Framework for Realistic Human Trajectory Simulation</a:t>
            </a:r>
            <a:endParaRPr lang="zh-CN" altLang="en-US" sz="4800" dirty="0"/>
          </a:p>
        </p:txBody>
      </p:sp>
      <p:sp>
        <p:nvSpPr>
          <p:cNvPr id="3" name="副标题 2">
            <a:extLst>
              <a:ext uri="{FF2B5EF4-FFF2-40B4-BE49-F238E27FC236}">
                <a16:creationId xmlns:a16="http://schemas.microsoft.com/office/drawing/2014/main" id="{F93240AD-863B-532F-2E13-55FFD8C20943}"/>
              </a:ext>
            </a:extLst>
          </p:cNvPr>
          <p:cNvSpPr>
            <a:spLocks noGrp="1"/>
          </p:cNvSpPr>
          <p:nvPr>
            <p:ph type="subTitle" idx="1"/>
          </p:nvPr>
        </p:nvSpPr>
        <p:spPr/>
        <p:txBody>
          <a:bodyPr/>
          <a:lstStyle/>
          <a:p>
            <a:r>
              <a:rPr lang="en-US" altLang="zh-CN" dirty="0"/>
              <a:t>Paper share</a:t>
            </a:r>
          </a:p>
          <a:p>
            <a:r>
              <a:rPr lang="en-US" altLang="zh-CN" dirty="0"/>
              <a:t>Liu Zhuoyu</a:t>
            </a:r>
            <a:endParaRPr lang="zh-CN" altLang="en-US" dirty="0"/>
          </a:p>
        </p:txBody>
      </p:sp>
    </p:spTree>
    <p:extLst>
      <p:ext uri="{BB962C8B-B14F-4D97-AF65-F5344CB8AC3E}">
        <p14:creationId xmlns:p14="http://schemas.microsoft.com/office/powerpoint/2010/main" val="1990427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03CAA-4422-7885-F141-AB26BC67E7E0}"/>
              </a:ext>
            </a:extLst>
          </p:cNvPr>
          <p:cNvSpPr>
            <a:spLocks noGrp="1"/>
          </p:cNvSpPr>
          <p:nvPr>
            <p:ph type="title"/>
          </p:nvPr>
        </p:nvSpPr>
        <p:spPr/>
        <p:txBody>
          <a:bodyPr>
            <a:normAutofit fontScale="90000"/>
          </a:bodyPr>
          <a:lstStyle/>
          <a:p>
            <a:r>
              <a:rPr lang="en-US" altLang="zh-CN" dirty="0"/>
              <a:t>Why mobility data?</a:t>
            </a:r>
            <a:br>
              <a:rPr lang="en-US" altLang="zh-CN" dirty="0"/>
            </a:br>
            <a:r>
              <a:rPr lang="en-US" altLang="zh-CN" dirty="0"/>
              <a:t>Why mobility generation? </a:t>
            </a:r>
            <a:br>
              <a:rPr lang="en-US" altLang="zh-CN" dirty="0"/>
            </a:br>
            <a:r>
              <a:rPr lang="en-US" altLang="zh-CN" dirty="0"/>
              <a:t>Why LLM-enhanced?</a:t>
            </a:r>
            <a:endParaRPr lang="zh-CN" altLang="en-US" dirty="0"/>
          </a:p>
        </p:txBody>
      </p:sp>
      <p:sp>
        <p:nvSpPr>
          <p:cNvPr id="3" name="内容占位符 2">
            <a:extLst>
              <a:ext uri="{FF2B5EF4-FFF2-40B4-BE49-F238E27FC236}">
                <a16:creationId xmlns:a16="http://schemas.microsoft.com/office/drawing/2014/main" id="{D7AF93BF-F849-F169-89B5-CA88869912E5}"/>
              </a:ext>
            </a:extLst>
          </p:cNvPr>
          <p:cNvSpPr>
            <a:spLocks noGrp="1"/>
          </p:cNvSpPr>
          <p:nvPr>
            <p:ph idx="1"/>
          </p:nvPr>
        </p:nvSpPr>
        <p:spPr>
          <a:xfrm>
            <a:off x="838200" y="2141537"/>
            <a:ext cx="10515600" cy="4351338"/>
          </a:xfrm>
        </p:spPr>
        <p:txBody>
          <a:bodyPr>
            <a:normAutofit/>
          </a:bodyPr>
          <a:lstStyle/>
          <a:p>
            <a:pPr>
              <a:buFont typeface="Wingdings" panose="05000000000000000000" pitchFamily="2" charset="2"/>
              <a:buChar char="ü"/>
            </a:pPr>
            <a:r>
              <a:rPr lang="en-US" altLang="zh-CN" dirty="0"/>
              <a:t>Mobility data is useful in research related to public policy design, urban planning, public health…</a:t>
            </a:r>
          </a:p>
          <a:p>
            <a:pPr lvl="1">
              <a:buFont typeface="Courier New" panose="02070309020205020404" pitchFamily="49" charset="0"/>
              <a:buChar char="o"/>
            </a:pPr>
            <a:r>
              <a:rPr lang="en-US" altLang="zh-CN" dirty="0"/>
              <a:t>For example, we can measure the disturbance or change of people’s mobility patterns to assess the resilience of a city or a community under disaster (e.g.,  hurricane or typhoon, covid 19)!</a:t>
            </a:r>
          </a:p>
          <a:p>
            <a:pPr>
              <a:buFont typeface="Wingdings" panose="05000000000000000000" pitchFamily="2" charset="2"/>
              <a:buChar char="ü"/>
            </a:pPr>
            <a:r>
              <a:rPr lang="en-US" altLang="zh-CN" dirty="0"/>
              <a:t>Traditional methods to get mobility data is survey-based or GPS-based. However, those methods are very expansive and are likely to have privacy issues. </a:t>
            </a:r>
          </a:p>
          <a:p>
            <a:pPr lvl="1">
              <a:buFont typeface="Courier New" panose="02070309020205020404" pitchFamily="49" charset="0"/>
              <a:buChar char="o"/>
            </a:pPr>
            <a:r>
              <a:rPr lang="en-US" altLang="zh-CN" dirty="0"/>
              <a:t>Therefore, other methods of generating available not-involve-privacy mobility data is our need.</a:t>
            </a:r>
          </a:p>
          <a:p>
            <a:pPr>
              <a:buFont typeface="Wingdings" panose="05000000000000000000" pitchFamily="2" charset="2"/>
              <a:buChar char="ü"/>
            </a:pPr>
            <a:endParaRPr lang="zh-CN" altLang="en-US" dirty="0"/>
          </a:p>
        </p:txBody>
      </p:sp>
    </p:spTree>
    <p:extLst>
      <p:ext uri="{BB962C8B-B14F-4D97-AF65-F5344CB8AC3E}">
        <p14:creationId xmlns:p14="http://schemas.microsoft.com/office/powerpoint/2010/main" val="1829939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0B1D5-62A4-3536-482B-4E75012494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A483E9-AA0F-36E8-233B-60A854BA5F1A}"/>
              </a:ext>
            </a:extLst>
          </p:cNvPr>
          <p:cNvSpPr>
            <a:spLocks noGrp="1"/>
          </p:cNvSpPr>
          <p:nvPr>
            <p:ph idx="1"/>
          </p:nvPr>
        </p:nvSpPr>
        <p:spPr/>
        <p:txBody>
          <a:bodyPr>
            <a:normAutofit fontScale="92500" lnSpcReduction="10000"/>
          </a:bodyPr>
          <a:lstStyle/>
          <a:p>
            <a:pPr>
              <a:buFont typeface="Wingdings" panose="05000000000000000000" pitchFamily="2" charset="2"/>
              <a:buChar char="ü"/>
            </a:pPr>
            <a:r>
              <a:rPr lang="en-US" altLang="zh-CN" dirty="0"/>
              <a:t> As the paper said in its introduction, there are 2 main </a:t>
            </a:r>
            <a:r>
              <a:rPr lang="en-US" altLang="zh-CN" dirty="0" err="1"/>
              <a:t>approachess</a:t>
            </a:r>
            <a:r>
              <a:rPr lang="en-US" altLang="zh-CN" dirty="0"/>
              <a:t> of generating mobility data: mechanism-based and Deep Learning-based.</a:t>
            </a:r>
          </a:p>
          <a:p>
            <a:pPr lvl="1">
              <a:buFont typeface="Courier New" panose="02070309020205020404" pitchFamily="49" charset="0"/>
              <a:buChar char="o"/>
            </a:pPr>
            <a:r>
              <a:rPr lang="en-US" altLang="zh-CN" dirty="0"/>
              <a:t>Mechanistic models leverage stochastic processes to characterize human mobility behaviors, while these models tend to be oversimplified and focus only on certain aspects of mobility behavior, failing to generate comprehensive and nuanced mobility patterns. </a:t>
            </a:r>
          </a:p>
          <a:p>
            <a:pPr lvl="1">
              <a:buFont typeface="Courier New" panose="02070309020205020404" pitchFamily="49" charset="0"/>
              <a:buChar char="o"/>
            </a:pPr>
            <a:r>
              <a:rPr lang="en-US" altLang="zh-CN" dirty="0"/>
              <a:t>In contrast, deep learning models are capable of learning and generating human mobility patterns from training data but often fail to capture the underlying mechanisms driving mobility behavior.</a:t>
            </a:r>
          </a:p>
          <a:p>
            <a:pPr lvl="1">
              <a:buFont typeface="Courier New" panose="02070309020205020404" pitchFamily="49" charset="0"/>
              <a:buChar char="o"/>
            </a:pPr>
            <a:endParaRPr lang="en-US" altLang="zh-CN" dirty="0"/>
          </a:p>
          <a:p>
            <a:pPr lvl="1">
              <a:buFont typeface="Courier New" panose="02070309020205020404" pitchFamily="49" charset="0"/>
              <a:buChar char="o"/>
            </a:pPr>
            <a:r>
              <a:rPr lang="en-US" altLang="zh-CN" dirty="0"/>
              <a:t>LLMs have shown promising capabilities in understanding and generating coherent intentions through techniques like chain-of-thought prompting and role-playing.</a:t>
            </a:r>
          </a:p>
          <a:p>
            <a:endParaRPr lang="zh-CN" altLang="en-US" dirty="0"/>
          </a:p>
        </p:txBody>
      </p:sp>
    </p:spTree>
    <p:extLst>
      <p:ext uri="{BB962C8B-B14F-4D97-AF65-F5344CB8AC3E}">
        <p14:creationId xmlns:p14="http://schemas.microsoft.com/office/powerpoint/2010/main" val="2655585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C98C9-C416-A5D6-DBD8-B7C4B7838C78}"/>
              </a:ext>
            </a:extLst>
          </p:cNvPr>
          <p:cNvSpPr>
            <a:spLocks noGrp="1"/>
          </p:cNvSpPr>
          <p:nvPr>
            <p:ph type="title"/>
          </p:nvPr>
        </p:nvSpPr>
        <p:spPr/>
        <p:txBody>
          <a:bodyPr/>
          <a:lstStyle/>
          <a:p>
            <a:r>
              <a:rPr lang="en-US" altLang="zh-CN" dirty="0"/>
              <a:t>A interesting example to introduce:</a:t>
            </a:r>
            <a:endParaRPr lang="zh-CN" altLang="en-US" dirty="0"/>
          </a:p>
        </p:txBody>
      </p:sp>
      <p:sp>
        <p:nvSpPr>
          <p:cNvPr id="3" name="内容占位符 2">
            <a:extLst>
              <a:ext uri="{FF2B5EF4-FFF2-40B4-BE49-F238E27FC236}">
                <a16:creationId xmlns:a16="http://schemas.microsoft.com/office/drawing/2014/main" id="{001AD86D-D01D-2323-8943-F9A6815CC454}"/>
              </a:ext>
            </a:extLst>
          </p:cNvPr>
          <p:cNvSpPr>
            <a:spLocks noGrp="1"/>
          </p:cNvSpPr>
          <p:nvPr>
            <p:ph idx="1"/>
          </p:nvPr>
        </p:nvSpPr>
        <p:spPr/>
        <p:txBody>
          <a:bodyPr>
            <a:normAutofit fontScale="92500" lnSpcReduction="20000"/>
          </a:bodyPr>
          <a:lstStyle/>
          <a:p>
            <a:r>
              <a:rPr lang="en-US" altLang="zh-CN" dirty="0"/>
              <a:t>I would like to use GPT to generate an Anime figure: </a:t>
            </a:r>
          </a:p>
          <a:p>
            <a:r>
              <a:rPr lang="en-US" altLang="zh-CN" dirty="0"/>
              <a:t>A day of Suzumiya </a:t>
            </a:r>
            <a:r>
              <a:rPr lang="en-US" altLang="zh-CN" dirty="0" err="1"/>
              <a:t>Haruhi</a:t>
            </a:r>
            <a:r>
              <a:rPr lang="en-US" altLang="zh-CN" dirty="0"/>
              <a:t> (</a:t>
            </a:r>
            <a:r>
              <a:rPr lang="zh-CN" altLang="en-US" dirty="0"/>
              <a:t>凉宫春日</a:t>
            </a:r>
            <a:r>
              <a:rPr lang="en-US" altLang="zh-CN" dirty="0"/>
              <a:t>)</a:t>
            </a:r>
          </a:p>
          <a:p>
            <a:r>
              <a:rPr lang="en-US" altLang="zh-CN" b="1" i="0" dirty="0">
                <a:effectLst/>
                <a:latin typeface="Inter"/>
              </a:rPr>
              <a:t>Morning 6:30 - 7:00: Home: </a:t>
            </a:r>
            <a:r>
              <a:rPr lang="en-US" altLang="zh-CN" b="0" i="0" dirty="0">
                <a:effectLst/>
                <a:latin typeface="Inter"/>
              </a:rPr>
              <a:t>Wake up, wash up, eating</a:t>
            </a:r>
            <a:endParaRPr lang="en-US" altLang="zh-CN" b="1" i="0" dirty="0">
              <a:effectLst/>
              <a:latin typeface="Inter"/>
            </a:endParaRPr>
          </a:p>
          <a:p>
            <a:r>
              <a:rPr lang="en-US" altLang="zh-CN" b="1" i="0" dirty="0">
                <a:effectLst/>
                <a:latin typeface="Inter"/>
              </a:rPr>
              <a:t>Morning 9:00 - 12:00: School classroom: </a:t>
            </a:r>
            <a:r>
              <a:rPr lang="en-US" altLang="zh-CN" b="0" i="0" dirty="0">
                <a:effectLst/>
                <a:latin typeface="Inter"/>
              </a:rPr>
              <a:t>occasionally disrupting lessons with her eccentric ideas and questions.</a:t>
            </a:r>
            <a:endParaRPr lang="en-US" altLang="zh-CN" b="1" i="0" dirty="0">
              <a:effectLst/>
              <a:latin typeface="Inter"/>
            </a:endParaRPr>
          </a:p>
          <a:p>
            <a:r>
              <a:rPr lang="en-US" altLang="zh-CN" b="1" i="0" dirty="0">
                <a:effectLst/>
                <a:latin typeface="Inter"/>
              </a:rPr>
              <a:t>Noon 12:00 - 1:00 PM: School roof top: </a:t>
            </a:r>
            <a:r>
              <a:rPr lang="en-US" altLang="zh-CN" b="0" i="0" dirty="0">
                <a:effectLst/>
                <a:latin typeface="Inter"/>
              </a:rPr>
              <a:t>Lunch with SOS Brigade members, discussing their movies and planning club activities.</a:t>
            </a:r>
          </a:p>
          <a:p>
            <a:r>
              <a:rPr lang="en-US" altLang="zh-CN" b="1" i="0" dirty="0">
                <a:effectLst/>
                <a:latin typeface="Inter"/>
              </a:rPr>
              <a:t>Afternoon 1:00 - 4:00 PM</a:t>
            </a:r>
            <a:r>
              <a:rPr lang="en-US" altLang="zh-CN" dirty="0">
                <a:latin typeface="Inter"/>
              </a:rPr>
              <a:t>: </a:t>
            </a:r>
            <a:r>
              <a:rPr lang="en-US" altLang="zh-CN" b="1" i="0" dirty="0">
                <a:effectLst/>
                <a:latin typeface="Inter"/>
              </a:rPr>
              <a:t>School classroom: </a:t>
            </a:r>
            <a:r>
              <a:rPr lang="en-US" altLang="zh-CN" b="0" i="0" dirty="0">
                <a:effectLst/>
                <a:latin typeface="Inter"/>
              </a:rPr>
              <a:t>sometimes daydreaming or directly sleeping</a:t>
            </a:r>
            <a:endParaRPr lang="en-US" altLang="zh-CN" b="1" dirty="0">
              <a:latin typeface="Inter"/>
            </a:endParaRPr>
          </a:p>
          <a:p>
            <a:r>
              <a:rPr lang="en-US" altLang="zh-CN" b="1" i="0" dirty="0">
                <a:effectLst/>
                <a:latin typeface="Inter"/>
              </a:rPr>
              <a:t>Evening 6:00 - 7:00 PM: Literary Club room at school: </a:t>
            </a:r>
            <a:r>
              <a:rPr lang="en-US" altLang="zh-CN" b="0" i="0" dirty="0">
                <a:effectLst/>
                <a:latin typeface="Inter"/>
              </a:rPr>
              <a:t>SOS Brigade activities, often involving </a:t>
            </a:r>
            <a:r>
              <a:rPr lang="en-US" altLang="zh-CN" b="0" i="0" dirty="0" err="1">
                <a:effectLst/>
                <a:latin typeface="Inter"/>
              </a:rPr>
              <a:t>Haruhi's</a:t>
            </a:r>
            <a:r>
              <a:rPr lang="en-US" altLang="zh-CN" b="0" i="0" dirty="0">
                <a:effectLst/>
                <a:latin typeface="Inter"/>
              </a:rPr>
              <a:t> whimsical ideas and adventures.</a:t>
            </a:r>
          </a:p>
          <a:p>
            <a:r>
              <a:rPr lang="en-US" altLang="zh-CN" b="1" i="0" dirty="0">
                <a:effectLst/>
                <a:latin typeface="Inter"/>
              </a:rPr>
              <a:t>Evening 6:00 - 10:00 PM: Home</a:t>
            </a:r>
            <a:endParaRPr lang="zh-CN" altLang="en-US" dirty="0"/>
          </a:p>
        </p:txBody>
      </p:sp>
      <p:pic>
        <p:nvPicPr>
          <p:cNvPr id="4" name="图片 3">
            <a:extLst>
              <a:ext uri="{FF2B5EF4-FFF2-40B4-BE49-F238E27FC236}">
                <a16:creationId xmlns:a16="http://schemas.microsoft.com/office/drawing/2014/main" id="{A7D9F71B-4EA3-70DE-FC43-63BC6A2206FA}"/>
              </a:ext>
            </a:extLst>
          </p:cNvPr>
          <p:cNvPicPr>
            <a:picLocks noChangeAspect="1"/>
          </p:cNvPicPr>
          <p:nvPr/>
        </p:nvPicPr>
        <p:blipFill>
          <a:blip r:embed="rId2"/>
          <a:srcRect l="13797" r="19242"/>
          <a:stretch/>
        </p:blipFill>
        <p:spPr>
          <a:xfrm>
            <a:off x="9953249" y="365125"/>
            <a:ext cx="2166257" cy="2228850"/>
          </a:xfrm>
          <a:prstGeom prst="rect">
            <a:avLst/>
          </a:prstGeom>
        </p:spPr>
      </p:pic>
    </p:spTree>
    <p:extLst>
      <p:ext uri="{BB962C8B-B14F-4D97-AF65-F5344CB8AC3E}">
        <p14:creationId xmlns:p14="http://schemas.microsoft.com/office/powerpoint/2010/main" val="93458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2E94-3D45-6AFA-4839-8FA2D46770CC}"/>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CA9A7AA-468A-F266-C507-B93439989494}"/>
              </a:ext>
            </a:extLst>
          </p:cNvPr>
          <p:cNvSpPr txBox="1"/>
          <p:nvPr/>
        </p:nvSpPr>
        <p:spPr>
          <a:xfrm>
            <a:off x="347747" y="1127422"/>
            <a:ext cx="11496503" cy="1494426"/>
          </a:xfrm>
          <a:prstGeom prst="rect">
            <a:avLst/>
          </a:prstGeom>
        </p:spPr>
        <p:txBody>
          <a:bodyPr vert="horz" wrap="square" lIns="0" tIns="16933" rIns="0" bIns="0" rtlCol="0">
            <a:spAutoFit/>
          </a:bodyPr>
          <a:lstStyle/>
          <a:p>
            <a:r>
              <a:rPr lang="en-US" sz="3200" dirty="0">
                <a:solidFill>
                  <a:srgbClr val="212121"/>
                </a:solidFill>
                <a:latin typeface="__Poppins_9e6217"/>
              </a:rPr>
              <a:t>Three commonly adopted alignment criteria</a:t>
            </a:r>
            <a:r>
              <a:rPr lang="zh-CN" altLang="en-US" sz="3200" dirty="0">
                <a:solidFill>
                  <a:srgbClr val="212121"/>
                </a:solidFill>
                <a:latin typeface="__Poppins_9e6217"/>
              </a:rPr>
              <a:t> </a:t>
            </a:r>
            <a:r>
              <a:rPr lang="en-US" sz="3200" dirty="0">
                <a:solidFill>
                  <a:srgbClr val="212121"/>
                </a:solidFill>
                <a:latin typeface="__Poppins_9e6217"/>
              </a:rPr>
              <a:t>are often used to regulate LLM behavior.</a:t>
            </a:r>
            <a:endParaRPr lang="en-US" sz="3200" dirty="0"/>
          </a:p>
          <a:p>
            <a:endParaRPr lang="en-US" sz="3200" dirty="0"/>
          </a:p>
        </p:txBody>
      </p:sp>
      <p:sp>
        <p:nvSpPr>
          <p:cNvPr id="4" name="TextBox 3">
            <a:extLst>
              <a:ext uri="{FF2B5EF4-FFF2-40B4-BE49-F238E27FC236}">
                <a16:creationId xmlns:a16="http://schemas.microsoft.com/office/drawing/2014/main" id="{4451CA49-D5CD-4057-70F9-E31CD3269C5D}"/>
              </a:ext>
            </a:extLst>
          </p:cNvPr>
          <p:cNvSpPr txBox="1"/>
          <p:nvPr/>
        </p:nvSpPr>
        <p:spPr>
          <a:xfrm>
            <a:off x="234627" y="122749"/>
            <a:ext cx="11496504" cy="1405641"/>
          </a:xfrm>
          <a:prstGeom prst="rect">
            <a:avLst/>
          </a:prstGeom>
          <a:noFill/>
        </p:spPr>
        <p:txBody>
          <a:bodyPr wrap="square">
            <a:spAutoFit/>
          </a:bodyPr>
          <a:lstStyle/>
          <a:p>
            <a:r>
              <a:rPr lang="en-US" sz="4267" dirty="0">
                <a:solidFill>
                  <a:srgbClr val="212121"/>
                </a:solidFill>
                <a:latin typeface="__Poppins_9e6217"/>
              </a:rPr>
              <a:t>LLM alignment criteria</a:t>
            </a:r>
            <a:r>
              <a:rPr lang="en-US" altLang="zh-CN" sz="4267" dirty="0">
                <a:solidFill>
                  <a:srgbClr val="212121"/>
                </a:solidFill>
                <a:latin typeface="__Poppins_9e6217"/>
              </a:rPr>
              <a:t>:</a:t>
            </a:r>
            <a:r>
              <a:rPr lang="zh-CN" altLang="en-US" sz="4267" dirty="0">
                <a:solidFill>
                  <a:srgbClr val="212121"/>
                </a:solidFill>
                <a:latin typeface="__Poppins_9e6217"/>
              </a:rPr>
              <a:t> </a:t>
            </a:r>
            <a:r>
              <a:rPr lang="en-US" altLang="zh-CN" sz="4267" dirty="0">
                <a:solidFill>
                  <a:srgbClr val="212121"/>
                </a:solidFill>
                <a:latin typeface="__Poppins_9e6217"/>
              </a:rPr>
              <a:t>HHH</a:t>
            </a:r>
            <a:endParaRPr lang="en-US" sz="4267" dirty="0">
              <a:solidFill>
                <a:srgbClr val="212121"/>
              </a:solidFill>
              <a:latin typeface="__Poppins_9e6217"/>
            </a:endParaRPr>
          </a:p>
          <a:p>
            <a:endParaRPr lang="en-US" sz="4267" dirty="0">
              <a:latin typeface="Calibri"/>
              <a:cs typeface="Calibri"/>
            </a:endParaRPr>
          </a:p>
        </p:txBody>
      </p:sp>
      <p:sp>
        <p:nvSpPr>
          <p:cNvPr id="7" name="TextBox 6">
            <a:extLst>
              <a:ext uri="{FF2B5EF4-FFF2-40B4-BE49-F238E27FC236}">
                <a16:creationId xmlns:a16="http://schemas.microsoft.com/office/drawing/2014/main" id="{21D6C2CC-8111-A6D2-4692-A47EECA64828}"/>
              </a:ext>
            </a:extLst>
          </p:cNvPr>
          <p:cNvSpPr txBox="1"/>
          <p:nvPr/>
        </p:nvSpPr>
        <p:spPr>
          <a:xfrm>
            <a:off x="347749" y="6451166"/>
            <a:ext cx="9720079" cy="338554"/>
          </a:xfrm>
          <a:prstGeom prst="rect">
            <a:avLst/>
          </a:prstGeom>
          <a:noFill/>
        </p:spPr>
        <p:txBody>
          <a:bodyPr wrap="square" rtlCol="0">
            <a:spAutoFit/>
          </a:bodyPr>
          <a:lstStyle/>
          <a:p>
            <a:r>
              <a:rPr lang="en-US" sz="1600" dirty="0"/>
              <a:t>https://</a:t>
            </a:r>
            <a:r>
              <a:rPr lang="en-US" sz="1600" dirty="0" err="1"/>
              <a:t>www.turing.com</a:t>
            </a:r>
            <a:r>
              <a:rPr lang="en-US" sz="1600" dirty="0"/>
              <a:t>/resources/</a:t>
            </a:r>
            <a:r>
              <a:rPr lang="en-US" sz="1600" dirty="0" err="1"/>
              <a:t>llm</a:t>
            </a:r>
            <a:r>
              <a:rPr lang="en-US" sz="1600" dirty="0"/>
              <a:t>-alignment-and-safety-guide</a:t>
            </a:r>
          </a:p>
        </p:txBody>
      </p:sp>
      <p:sp>
        <p:nvSpPr>
          <p:cNvPr id="8" name="TextBox 7">
            <a:extLst>
              <a:ext uri="{FF2B5EF4-FFF2-40B4-BE49-F238E27FC236}">
                <a16:creationId xmlns:a16="http://schemas.microsoft.com/office/drawing/2014/main" id="{CC4B168E-B46A-6858-EB49-724D5DCA7047}"/>
              </a:ext>
            </a:extLst>
          </p:cNvPr>
          <p:cNvSpPr txBox="1"/>
          <p:nvPr/>
        </p:nvSpPr>
        <p:spPr>
          <a:xfrm>
            <a:off x="347743" y="2428613"/>
            <a:ext cx="12083068" cy="3416320"/>
          </a:xfrm>
          <a:prstGeom prst="rect">
            <a:avLst/>
          </a:prstGeom>
          <a:noFill/>
        </p:spPr>
        <p:txBody>
          <a:bodyPr wrap="square">
            <a:spAutoFit/>
          </a:bodyPr>
          <a:lstStyle/>
          <a:p>
            <a:pPr>
              <a:buNone/>
            </a:pPr>
            <a:r>
              <a:rPr lang="en-US" sz="2400" b="1" dirty="0"/>
              <a:t>Helpfulness:</a:t>
            </a:r>
            <a:r>
              <a:rPr lang="en-US" sz="2400" dirty="0"/>
              <a:t> Provide useful, relevant assistance and solve user tasks effectively​</a:t>
            </a:r>
            <a:r>
              <a:rPr lang="en-US" altLang="zh-CN" sz="2400" dirty="0"/>
              <a:t>.</a:t>
            </a:r>
          </a:p>
          <a:p>
            <a:pPr>
              <a:buNone/>
            </a:pPr>
            <a:r>
              <a:rPr lang="en-US" sz="2400" dirty="0"/>
              <a:t> (E.g. answer questions clearly, ask clarifying questions if needed.)</a:t>
            </a:r>
          </a:p>
          <a:p>
            <a:pPr>
              <a:buNone/>
            </a:pPr>
            <a:endParaRPr lang="en-US" sz="2400" dirty="0"/>
          </a:p>
          <a:p>
            <a:pPr>
              <a:buNone/>
            </a:pPr>
            <a:r>
              <a:rPr lang="en-US" sz="2400" b="1" dirty="0"/>
              <a:t>Honesty:</a:t>
            </a:r>
            <a:r>
              <a:rPr lang="en-US" sz="2400" dirty="0"/>
              <a:t> Be truthful and transparent; avoid fabricating information or misleading the user​</a:t>
            </a:r>
            <a:r>
              <a:rPr lang="en-US" altLang="zh-CN" sz="2400" dirty="0"/>
              <a:t>.</a:t>
            </a:r>
            <a:r>
              <a:rPr lang="en-US" sz="2400" dirty="0"/>
              <a:t> (Admit uncertainty rather than hallucinate facts.)</a:t>
            </a:r>
          </a:p>
          <a:p>
            <a:pPr>
              <a:buNone/>
            </a:pPr>
            <a:endParaRPr lang="en-US" sz="2400" dirty="0"/>
          </a:p>
          <a:p>
            <a:pPr>
              <a:buNone/>
            </a:pPr>
            <a:r>
              <a:rPr lang="en-US" sz="2400" b="1" dirty="0"/>
              <a:t>Harmlessness:</a:t>
            </a:r>
            <a:r>
              <a:rPr lang="en-US" sz="2400" dirty="0"/>
              <a:t> Avoid causing harm – no offensive or dangerous content. Refuse requests that encourage violence, illegal acts, or abuse​</a:t>
            </a:r>
            <a:r>
              <a:rPr lang="en-US" altLang="zh-CN" sz="2400" dirty="0"/>
              <a:t>.</a:t>
            </a:r>
          </a:p>
          <a:p>
            <a:pPr>
              <a:buNone/>
            </a:pPr>
            <a:endParaRPr lang="en-US" sz="2400" dirty="0"/>
          </a:p>
        </p:txBody>
      </p:sp>
    </p:spTree>
    <p:extLst>
      <p:ext uri="{BB962C8B-B14F-4D97-AF65-F5344CB8AC3E}">
        <p14:creationId xmlns:p14="http://schemas.microsoft.com/office/powerpoint/2010/main" val="3367609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9D974-1158-47F4-480E-A07ED5ACFBDE}"/>
              </a:ext>
            </a:extLst>
          </p:cNvPr>
          <p:cNvSpPr>
            <a:spLocks noGrp="1"/>
          </p:cNvSpPr>
          <p:nvPr>
            <p:ph type="title"/>
          </p:nvPr>
        </p:nvSpPr>
        <p:spPr/>
        <p:txBody>
          <a:bodyPr/>
          <a:lstStyle/>
          <a:p>
            <a:r>
              <a:rPr lang="en-US" altLang="zh-CN" dirty="0"/>
              <a:t>Our daily activities? </a:t>
            </a:r>
            <a:br>
              <a:rPr lang="en-US" altLang="zh-CN" dirty="0"/>
            </a:br>
            <a:r>
              <a:rPr lang="en-US" altLang="zh-CN" dirty="0"/>
              <a:t>Often relevant to the change of our locations.</a:t>
            </a:r>
            <a:endParaRPr lang="zh-CN" altLang="en-US" dirty="0"/>
          </a:p>
        </p:txBody>
      </p:sp>
      <p:sp>
        <p:nvSpPr>
          <p:cNvPr id="3" name="内容占位符 2">
            <a:extLst>
              <a:ext uri="{FF2B5EF4-FFF2-40B4-BE49-F238E27FC236}">
                <a16:creationId xmlns:a16="http://schemas.microsoft.com/office/drawing/2014/main" id="{43850B50-5C23-CEA0-3734-080729BE8157}"/>
              </a:ext>
            </a:extLst>
          </p:cNvPr>
          <p:cNvSpPr>
            <a:spLocks noGrp="1"/>
          </p:cNvSpPr>
          <p:nvPr>
            <p:ph idx="1"/>
          </p:nvPr>
        </p:nvSpPr>
        <p:spPr/>
        <p:txBody>
          <a:bodyPr/>
          <a:lstStyle/>
          <a:p>
            <a:r>
              <a:rPr lang="en-US" altLang="zh-CN" dirty="0"/>
              <a:t>And the activities act as important role in revealing our life patten,  and activities must happen in some specific place (even if in your bed!)</a:t>
            </a:r>
          </a:p>
          <a:p>
            <a:endParaRPr lang="en-US" altLang="zh-CN" dirty="0"/>
          </a:p>
          <a:p>
            <a:r>
              <a:rPr lang="en-US" altLang="zh-CN" dirty="0"/>
              <a:t>So, 1) how to generate activities of an agent and 2) allocate the specific locations of those activities: are the core of the mobility trajectory simulation. </a:t>
            </a:r>
          </a:p>
          <a:p>
            <a:pPr marL="0" indent="0">
              <a:buNone/>
            </a:pPr>
            <a:endParaRPr lang="en-US" altLang="zh-CN" dirty="0"/>
          </a:p>
          <a:p>
            <a:r>
              <a:rPr lang="en-US" altLang="zh-CN" dirty="0"/>
              <a:t>Let’s continue to the paper more deeply!</a:t>
            </a:r>
          </a:p>
          <a:p>
            <a:endParaRPr lang="en-US" altLang="zh-CN" dirty="0"/>
          </a:p>
        </p:txBody>
      </p:sp>
    </p:spTree>
    <p:extLst>
      <p:ext uri="{BB962C8B-B14F-4D97-AF65-F5344CB8AC3E}">
        <p14:creationId xmlns:p14="http://schemas.microsoft.com/office/powerpoint/2010/main" val="76223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形用户界面, 图示&#10;&#10;AI 生成的内容可能不正确。">
            <a:extLst>
              <a:ext uri="{FF2B5EF4-FFF2-40B4-BE49-F238E27FC236}">
                <a16:creationId xmlns:a16="http://schemas.microsoft.com/office/drawing/2014/main" id="{D7658A31-17ED-4B9D-45FB-3080EFE2658A}"/>
              </a:ext>
            </a:extLst>
          </p:cNvPr>
          <p:cNvPicPr>
            <a:picLocks noGrp="1" noChangeAspect="1"/>
          </p:cNvPicPr>
          <p:nvPr>
            <p:ph idx="1"/>
          </p:nvPr>
        </p:nvPicPr>
        <p:blipFill>
          <a:blip r:embed="rId2"/>
          <a:srcRect b="19"/>
          <a:stretch/>
        </p:blipFill>
        <p:spPr>
          <a:xfrm>
            <a:off x="2063895" y="1962799"/>
            <a:ext cx="8064210" cy="4535278"/>
          </a:xfrm>
          <a:prstGeom prst="rect">
            <a:avLst/>
          </a:prstGeom>
        </p:spPr>
      </p:pic>
      <p:sp>
        <p:nvSpPr>
          <p:cNvPr id="5" name="文本框 4">
            <a:extLst>
              <a:ext uri="{FF2B5EF4-FFF2-40B4-BE49-F238E27FC236}">
                <a16:creationId xmlns:a16="http://schemas.microsoft.com/office/drawing/2014/main" id="{4760336C-A6FC-7F5F-14D8-3C2E2EDF27CA}"/>
              </a:ext>
            </a:extLst>
          </p:cNvPr>
          <p:cNvSpPr txBox="1"/>
          <p:nvPr/>
        </p:nvSpPr>
        <p:spPr>
          <a:xfrm>
            <a:off x="2004174" y="771879"/>
            <a:ext cx="8183651" cy="830997"/>
          </a:xfrm>
          <a:prstGeom prst="rect">
            <a:avLst/>
          </a:prstGeom>
          <a:noFill/>
        </p:spPr>
        <p:txBody>
          <a:bodyPr wrap="none" rtlCol="0">
            <a:spAutoFit/>
          </a:bodyPr>
          <a:lstStyle/>
          <a:p>
            <a:r>
              <a:rPr lang="en-US" altLang="zh-CN" sz="4800" dirty="0">
                <a:latin typeface="Times New Roman" panose="02020603050405020304" pitchFamily="18" charset="0"/>
                <a:cs typeface="Times New Roman" panose="02020603050405020304" pitchFamily="18" charset="0"/>
              </a:rPr>
              <a:t>The model framework - pipeline</a:t>
            </a:r>
            <a:endParaRPr lang="zh-CN"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93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C6F16-DF97-D286-E8E0-E27E04D88839}"/>
              </a:ext>
            </a:extLst>
          </p:cNvPr>
          <p:cNvSpPr>
            <a:spLocks noGrp="1"/>
          </p:cNvSpPr>
          <p:nvPr>
            <p:ph type="title"/>
          </p:nvPr>
        </p:nvSpPr>
        <p:spPr>
          <a:xfrm>
            <a:off x="793662" y="386930"/>
            <a:ext cx="10066122" cy="1298448"/>
          </a:xfrm>
        </p:spPr>
        <p:txBody>
          <a:bodyPr anchor="b">
            <a:normAutofit/>
          </a:bodyPr>
          <a:lstStyle/>
          <a:p>
            <a:r>
              <a:rPr lang="en-US" altLang="zh-CN" sz="4800" dirty="0"/>
              <a:t>Persona generation enhanced by LLM</a:t>
            </a:r>
            <a:endParaRPr lang="zh-CN" altLang="en-US" sz="4800" dirty="0"/>
          </a:p>
        </p:txBody>
      </p:sp>
      <p:pic>
        <p:nvPicPr>
          <p:cNvPr id="5" name="图片 4" descr="图形用户界面, 图示&#10;&#10;AI 生成的内容可能不正确。">
            <a:extLst>
              <a:ext uri="{FF2B5EF4-FFF2-40B4-BE49-F238E27FC236}">
                <a16:creationId xmlns:a16="http://schemas.microsoft.com/office/drawing/2014/main" id="{199367BD-91B1-7091-43F5-853C430ED074}"/>
              </a:ext>
            </a:extLst>
          </p:cNvPr>
          <p:cNvPicPr>
            <a:picLocks noChangeAspect="1"/>
          </p:cNvPicPr>
          <p:nvPr/>
        </p:nvPicPr>
        <p:blipFill>
          <a:blip r:embed="rId2"/>
          <a:stretch>
            <a:fillRect/>
          </a:stretch>
        </p:blipFill>
        <p:spPr>
          <a:xfrm>
            <a:off x="7137222" y="3268493"/>
            <a:ext cx="3685295" cy="2930005"/>
          </a:xfrm>
          <a:prstGeom prst="rect">
            <a:avLst/>
          </a:prstGeom>
        </p:spPr>
      </p:pic>
      <p:sp>
        <p:nvSpPr>
          <p:cNvPr id="6" name="文本框 5">
            <a:extLst>
              <a:ext uri="{FF2B5EF4-FFF2-40B4-BE49-F238E27FC236}">
                <a16:creationId xmlns:a16="http://schemas.microsoft.com/office/drawing/2014/main" id="{D49E707A-6B4D-ECC6-7A80-C84B6F1DC188}"/>
              </a:ext>
            </a:extLst>
          </p:cNvPr>
          <p:cNvSpPr txBox="1"/>
          <p:nvPr/>
        </p:nvSpPr>
        <p:spPr>
          <a:xfrm>
            <a:off x="252918" y="2519464"/>
            <a:ext cx="6796197" cy="5016758"/>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What are generated for each person?</a:t>
            </a:r>
          </a:p>
          <a:p>
            <a:r>
              <a:rPr lang="en-US" altLang="zh-CN" sz="3200" dirty="0">
                <a:latin typeface="Times New Roman" panose="02020603050405020304" pitchFamily="18" charset="0"/>
                <a:cs typeface="Times New Roman" panose="02020603050405020304" pitchFamily="18" charset="0"/>
              </a:rPr>
              <a:t>Age, male\female\..., 5-big personalities, activities list, job</a:t>
            </a:r>
          </a:p>
          <a:p>
            <a:r>
              <a:rPr lang="en-US" altLang="zh-CN" sz="3200" u="sng" dirty="0">
                <a:latin typeface="Times New Roman" panose="02020603050405020304" pitchFamily="18" charset="0"/>
                <a:cs typeface="Times New Roman" panose="02020603050405020304" pitchFamily="18" charset="0"/>
              </a:rPr>
              <a:t>Which is enhanced by LLM?</a:t>
            </a:r>
          </a:p>
          <a:p>
            <a:r>
              <a:rPr lang="en-US" altLang="zh-CN" sz="3200" dirty="0">
                <a:latin typeface="Times New Roman" panose="02020603050405020304" pitchFamily="18" charset="0"/>
                <a:cs typeface="Times New Roman" panose="02020603050405020304" pitchFamily="18" charset="0"/>
              </a:rPr>
              <a:t>The job for each person (occupation):</a:t>
            </a:r>
          </a:p>
          <a:p>
            <a:r>
              <a:rPr lang="en-US" altLang="zh-CN" sz="3200" dirty="0">
                <a:latin typeface="Times New Roman" panose="02020603050405020304" pitchFamily="18" charset="0"/>
                <a:cs typeface="Times New Roman" panose="02020603050405020304" pitchFamily="18" charset="0"/>
              </a:rPr>
              <a:t>Randomly select 5 jobs types form all jobs and put 5 jobs with prompt into the LLM.</a:t>
            </a:r>
          </a:p>
          <a:p>
            <a:endParaRPr lang="en-US" altLang="zh-CN" sz="3200" dirty="0">
              <a:latin typeface="Times New Roman" panose="02020603050405020304" pitchFamily="18" charset="0"/>
              <a:cs typeface="Times New Roman" panose="02020603050405020304" pitchFamily="18" charset="0"/>
            </a:endParaRPr>
          </a:p>
          <a:p>
            <a:endParaRPr lang="zh-CN" altLang="en-US" sz="3200" dirty="0">
              <a:latin typeface="Times New Roman" panose="02020603050405020304" pitchFamily="18" charset="0"/>
              <a:cs typeface="Times New Roman" panose="02020603050405020304" pitchFamily="18" charset="0"/>
            </a:endParaRPr>
          </a:p>
        </p:txBody>
      </p:sp>
      <p:sp>
        <p:nvSpPr>
          <p:cNvPr id="7" name="任意多边形: 形状 6">
            <a:extLst>
              <a:ext uri="{FF2B5EF4-FFF2-40B4-BE49-F238E27FC236}">
                <a16:creationId xmlns:a16="http://schemas.microsoft.com/office/drawing/2014/main" id="{E5C6DCBD-8617-85DE-EC34-59E5A18D94F7}"/>
              </a:ext>
            </a:extLst>
          </p:cNvPr>
          <p:cNvSpPr/>
          <p:nvPr/>
        </p:nvSpPr>
        <p:spPr>
          <a:xfrm>
            <a:off x="223736" y="3025302"/>
            <a:ext cx="6799634" cy="1040860"/>
          </a:xfrm>
          <a:custGeom>
            <a:avLst/>
            <a:gdLst>
              <a:gd name="connsiteX0" fmla="*/ 38911 w 6799634"/>
              <a:gd name="connsiteY0" fmla="*/ 48638 h 1040860"/>
              <a:gd name="connsiteX1" fmla="*/ 19845 w 6799634"/>
              <a:gd name="connsiteY1" fmla="*/ 534827 h 1040860"/>
              <a:gd name="connsiteX2" fmla="*/ 0 w 6799634"/>
              <a:gd name="connsiteY2" fmla="*/ 1040860 h 1040860"/>
              <a:gd name="connsiteX3" fmla="*/ 519068 w 6799634"/>
              <a:gd name="connsiteY3" fmla="*/ 1038623 h 1040860"/>
              <a:gd name="connsiteX4" fmla="*/ 1083272 w 6799634"/>
              <a:gd name="connsiteY4" fmla="*/ 1036191 h 1040860"/>
              <a:gd name="connsiteX5" fmla="*/ 1579772 w 6799634"/>
              <a:gd name="connsiteY5" fmla="*/ 1034050 h 1040860"/>
              <a:gd name="connsiteX6" fmla="*/ 2256817 w 6799634"/>
              <a:gd name="connsiteY6" fmla="*/ 1031132 h 1040860"/>
              <a:gd name="connsiteX7" fmla="*/ 2324911 w 6799634"/>
              <a:gd name="connsiteY7" fmla="*/ 593387 h 1040860"/>
              <a:gd name="connsiteX8" fmla="*/ 2957209 w 6799634"/>
              <a:gd name="connsiteY8" fmla="*/ 591997 h 1040860"/>
              <a:gd name="connsiteX9" fmla="*/ 3678028 w 6799634"/>
              <a:gd name="connsiteY9" fmla="*/ 590413 h 1040860"/>
              <a:gd name="connsiteX10" fmla="*/ 4177544 w 6799634"/>
              <a:gd name="connsiteY10" fmla="*/ 589316 h 1040860"/>
              <a:gd name="connsiteX11" fmla="*/ 4765581 w 6799634"/>
              <a:gd name="connsiteY11" fmla="*/ 588023 h 1040860"/>
              <a:gd name="connsiteX12" fmla="*/ 5442139 w 6799634"/>
              <a:gd name="connsiteY12" fmla="*/ 586536 h 1040860"/>
              <a:gd name="connsiteX13" fmla="*/ 6162959 w 6799634"/>
              <a:gd name="connsiteY13" fmla="*/ 584952 h 1040860"/>
              <a:gd name="connsiteX14" fmla="*/ 6750996 w 6799634"/>
              <a:gd name="connsiteY14" fmla="*/ 583660 h 1040860"/>
              <a:gd name="connsiteX15" fmla="*/ 6799634 w 6799634"/>
              <a:gd name="connsiteY15" fmla="*/ 0 h 1040860"/>
              <a:gd name="connsiteX16" fmla="*/ 6258776 w 6799634"/>
              <a:gd name="connsiteY16" fmla="*/ 3891 h 1040860"/>
              <a:gd name="connsiteX17" fmla="*/ 5650311 w 6799634"/>
              <a:gd name="connsiteY17" fmla="*/ 8268 h 1040860"/>
              <a:gd name="connsiteX18" fmla="*/ 4974239 w 6799634"/>
              <a:gd name="connsiteY18" fmla="*/ 13132 h 1040860"/>
              <a:gd name="connsiteX19" fmla="*/ 4298166 w 6799634"/>
              <a:gd name="connsiteY19" fmla="*/ 17996 h 1040860"/>
              <a:gd name="connsiteX20" fmla="*/ 3486880 w 6799634"/>
              <a:gd name="connsiteY20" fmla="*/ 23833 h 1040860"/>
              <a:gd name="connsiteX21" fmla="*/ 2946022 w 6799634"/>
              <a:gd name="connsiteY21" fmla="*/ 27724 h 1040860"/>
              <a:gd name="connsiteX22" fmla="*/ 2134735 w 6799634"/>
              <a:gd name="connsiteY22" fmla="*/ 33560 h 1040860"/>
              <a:gd name="connsiteX23" fmla="*/ 1661485 w 6799634"/>
              <a:gd name="connsiteY23" fmla="*/ 36965 h 1040860"/>
              <a:gd name="connsiteX24" fmla="*/ 1188234 w 6799634"/>
              <a:gd name="connsiteY24" fmla="*/ 40370 h 1040860"/>
              <a:gd name="connsiteX25" fmla="*/ 38911 w 6799634"/>
              <a:gd name="connsiteY25" fmla="*/ 48638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99634" h="1040860" extrusionOk="0">
                <a:moveTo>
                  <a:pt x="38911" y="48638"/>
                </a:moveTo>
                <a:cubicBezTo>
                  <a:pt x="44757" y="249613"/>
                  <a:pt x="18402" y="318136"/>
                  <a:pt x="19845" y="534827"/>
                </a:cubicBezTo>
                <a:cubicBezTo>
                  <a:pt x="21288" y="751518"/>
                  <a:pt x="-1656" y="922515"/>
                  <a:pt x="0" y="1040860"/>
                </a:cubicBezTo>
                <a:cubicBezTo>
                  <a:pt x="174065" y="1038942"/>
                  <a:pt x="360016" y="1043813"/>
                  <a:pt x="519068" y="1038623"/>
                </a:cubicBezTo>
                <a:cubicBezTo>
                  <a:pt x="678120" y="1033432"/>
                  <a:pt x="851772" y="1016835"/>
                  <a:pt x="1083272" y="1036191"/>
                </a:cubicBezTo>
                <a:cubicBezTo>
                  <a:pt x="1314772" y="1055546"/>
                  <a:pt x="1390421" y="1044973"/>
                  <a:pt x="1579772" y="1034050"/>
                </a:cubicBezTo>
                <a:cubicBezTo>
                  <a:pt x="1769123" y="1023127"/>
                  <a:pt x="2069867" y="1030750"/>
                  <a:pt x="2256817" y="1031132"/>
                </a:cubicBezTo>
                <a:cubicBezTo>
                  <a:pt x="2288214" y="850900"/>
                  <a:pt x="2308039" y="759699"/>
                  <a:pt x="2324911" y="593387"/>
                </a:cubicBezTo>
                <a:cubicBezTo>
                  <a:pt x="2564019" y="575777"/>
                  <a:pt x="2777175" y="598881"/>
                  <a:pt x="2957209" y="591997"/>
                </a:cubicBezTo>
                <a:cubicBezTo>
                  <a:pt x="3137243" y="585113"/>
                  <a:pt x="3421015" y="615351"/>
                  <a:pt x="3678028" y="590413"/>
                </a:cubicBezTo>
                <a:cubicBezTo>
                  <a:pt x="3935041" y="565475"/>
                  <a:pt x="3941057" y="588387"/>
                  <a:pt x="4177544" y="589316"/>
                </a:cubicBezTo>
                <a:cubicBezTo>
                  <a:pt x="4414031" y="590245"/>
                  <a:pt x="4517507" y="604342"/>
                  <a:pt x="4765581" y="588023"/>
                </a:cubicBezTo>
                <a:cubicBezTo>
                  <a:pt x="5013655" y="571704"/>
                  <a:pt x="5246658" y="591972"/>
                  <a:pt x="5442139" y="586536"/>
                </a:cubicBezTo>
                <a:cubicBezTo>
                  <a:pt x="5637620" y="581100"/>
                  <a:pt x="6000397" y="616844"/>
                  <a:pt x="6162959" y="584952"/>
                </a:cubicBezTo>
                <a:cubicBezTo>
                  <a:pt x="6325521" y="553060"/>
                  <a:pt x="6469990" y="563960"/>
                  <a:pt x="6750996" y="583660"/>
                </a:cubicBezTo>
                <a:cubicBezTo>
                  <a:pt x="6750136" y="290423"/>
                  <a:pt x="6767611" y="173262"/>
                  <a:pt x="6799634" y="0"/>
                </a:cubicBezTo>
                <a:cubicBezTo>
                  <a:pt x="6630806" y="27361"/>
                  <a:pt x="6413620" y="-18474"/>
                  <a:pt x="6258776" y="3891"/>
                </a:cubicBezTo>
                <a:cubicBezTo>
                  <a:pt x="6103932" y="26256"/>
                  <a:pt x="5824017" y="-9400"/>
                  <a:pt x="5650311" y="8268"/>
                </a:cubicBezTo>
                <a:cubicBezTo>
                  <a:pt x="5476605" y="25936"/>
                  <a:pt x="5310950" y="17308"/>
                  <a:pt x="4974239" y="13132"/>
                </a:cubicBezTo>
                <a:cubicBezTo>
                  <a:pt x="4637528" y="8956"/>
                  <a:pt x="4540900" y="4010"/>
                  <a:pt x="4298166" y="17996"/>
                </a:cubicBezTo>
                <a:cubicBezTo>
                  <a:pt x="4055432" y="31982"/>
                  <a:pt x="3709088" y="5428"/>
                  <a:pt x="3486880" y="23833"/>
                </a:cubicBezTo>
                <a:cubicBezTo>
                  <a:pt x="3264672" y="42238"/>
                  <a:pt x="3182370" y="43145"/>
                  <a:pt x="2946022" y="27724"/>
                </a:cubicBezTo>
                <a:cubicBezTo>
                  <a:pt x="2709674" y="12302"/>
                  <a:pt x="2358294" y="25425"/>
                  <a:pt x="2134735" y="33560"/>
                </a:cubicBezTo>
                <a:cubicBezTo>
                  <a:pt x="1911176" y="41696"/>
                  <a:pt x="1866344" y="12774"/>
                  <a:pt x="1661485" y="36965"/>
                </a:cubicBezTo>
                <a:cubicBezTo>
                  <a:pt x="1456626" y="61156"/>
                  <a:pt x="1360897" y="23740"/>
                  <a:pt x="1188234" y="40370"/>
                </a:cubicBezTo>
                <a:cubicBezTo>
                  <a:pt x="1015571" y="57000"/>
                  <a:pt x="329866" y="72319"/>
                  <a:pt x="38911" y="48638"/>
                </a:cubicBezTo>
                <a:close/>
              </a:path>
            </a:pathLst>
          </a:custGeom>
          <a:noFill/>
          <a:ln>
            <a:extLst>
              <a:ext uri="{C807C97D-BFC1-408E-A445-0C87EB9F89A2}">
                <ask:lineSketchStyleProps xmlns:ask="http://schemas.microsoft.com/office/drawing/2018/sketchyshapes" sd="3860192719">
                  <a:custGeom>
                    <a:avLst/>
                    <a:gdLst>
                      <a:gd name="connsiteX0" fmla="*/ 38911 w 6799634"/>
                      <a:gd name="connsiteY0" fmla="*/ 48638 h 1040860"/>
                      <a:gd name="connsiteX1" fmla="*/ 0 w 6799634"/>
                      <a:gd name="connsiteY1" fmla="*/ 1040860 h 1040860"/>
                      <a:gd name="connsiteX2" fmla="*/ 2256817 w 6799634"/>
                      <a:gd name="connsiteY2" fmla="*/ 1031132 h 1040860"/>
                      <a:gd name="connsiteX3" fmla="*/ 2324911 w 6799634"/>
                      <a:gd name="connsiteY3" fmla="*/ 593387 h 1040860"/>
                      <a:gd name="connsiteX4" fmla="*/ 6750996 w 6799634"/>
                      <a:gd name="connsiteY4" fmla="*/ 583660 h 1040860"/>
                      <a:gd name="connsiteX5" fmla="*/ 6799634 w 6799634"/>
                      <a:gd name="connsiteY5" fmla="*/ 0 h 1040860"/>
                      <a:gd name="connsiteX6" fmla="*/ 38911 w 6799634"/>
                      <a:gd name="connsiteY6" fmla="*/ 48638 h 10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9634" h="1040860">
                        <a:moveTo>
                          <a:pt x="38911" y="48638"/>
                        </a:moveTo>
                        <a:lnTo>
                          <a:pt x="0" y="1040860"/>
                        </a:lnTo>
                        <a:lnTo>
                          <a:pt x="2256817" y="1031132"/>
                        </a:lnTo>
                        <a:lnTo>
                          <a:pt x="2324911" y="593387"/>
                        </a:lnTo>
                        <a:lnTo>
                          <a:pt x="6750996" y="583660"/>
                        </a:lnTo>
                        <a:lnTo>
                          <a:pt x="6799634" y="0"/>
                        </a:lnTo>
                        <a:lnTo>
                          <a:pt x="38911" y="48638"/>
                        </a:lnTo>
                        <a:close/>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E0171EF-00CF-9B2B-D163-91300C680367}"/>
              </a:ext>
            </a:extLst>
          </p:cNvPr>
          <p:cNvCxnSpPr>
            <a:stCxn id="7" idx="5"/>
          </p:cNvCxnSpPr>
          <p:nvPr/>
        </p:nvCxnSpPr>
        <p:spPr>
          <a:xfrm flipV="1">
            <a:off x="7023370" y="2675106"/>
            <a:ext cx="1245141" cy="35019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FDCECF3-0726-8E87-3320-108F37C7CA5B}"/>
              </a:ext>
            </a:extLst>
          </p:cNvPr>
          <p:cNvSpPr txBox="1"/>
          <p:nvPr/>
        </p:nvSpPr>
        <p:spPr>
          <a:xfrm>
            <a:off x="8268511" y="2288811"/>
            <a:ext cx="2850204" cy="646331"/>
          </a:xfrm>
          <a:prstGeom prst="rect">
            <a:avLst/>
          </a:prstGeom>
          <a:noFill/>
        </p:spPr>
        <p:txBody>
          <a:bodyPr wrap="square" rtlCol="0">
            <a:spAutoFit/>
          </a:bodyPr>
          <a:lstStyle/>
          <a:p>
            <a:r>
              <a:rPr lang="en-US" altLang="zh-CN" dirty="0">
                <a:latin typeface="HGPGothicE" panose="020B0400000000000000" pitchFamily="34" charset="-128"/>
                <a:ea typeface="HGPGothicE" panose="020B0400000000000000" pitchFamily="34" charset="-128"/>
              </a:rPr>
              <a:t>Those are all generated without LLM !</a:t>
            </a:r>
            <a:endParaRPr lang="zh-CN" altLang="en-US" dirty="0">
              <a:latin typeface="HGPGothicE" panose="020B0400000000000000" pitchFamily="34" charset="-128"/>
              <a:ea typeface="HGPGothicE" panose="020B0400000000000000" pitchFamily="34" charset="-128"/>
            </a:endParaRPr>
          </a:p>
        </p:txBody>
      </p:sp>
    </p:spTree>
    <p:extLst>
      <p:ext uri="{BB962C8B-B14F-4D97-AF65-F5344CB8AC3E}">
        <p14:creationId xmlns:p14="http://schemas.microsoft.com/office/powerpoint/2010/main" val="2365858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53DE834-EA2E-D1EB-6903-A3B05397D8A9}"/>
              </a:ext>
            </a:extLst>
          </p:cNvPr>
          <p:cNvPicPr>
            <a:picLocks noChangeAspect="1"/>
          </p:cNvPicPr>
          <p:nvPr/>
        </p:nvPicPr>
        <p:blipFill>
          <a:blip r:embed="rId2"/>
          <a:srcRect l="4846" r="1483"/>
          <a:stretch/>
        </p:blipFill>
        <p:spPr>
          <a:xfrm>
            <a:off x="918107" y="734907"/>
            <a:ext cx="10116299" cy="3427615"/>
          </a:xfrm>
          <a:prstGeom prst="rect">
            <a:avLst/>
          </a:prstGeom>
        </p:spPr>
      </p:pic>
      <p:sp>
        <p:nvSpPr>
          <p:cNvPr id="2" name="标题 1">
            <a:extLst>
              <a:ext uri="{FF2B5EF4-FFF2-40B4-BE49-F238E27FC236}">
                <a16:creationId xmlns:a16="http://schemas.microsoft.com/office/drawing/2014/main" id="{7F921F94-AC02-ABEB-B54E-E84B78BA8454}"/>
              </a:ext>
            </a:extLst>
          </p:cNvPr>
          <p:cNvSpPr>
            <a:spLocks noGrp="1"/>
          </p:cNvSpPr>
          <p:nvPr>
            <p:ph type="title"/>
          </p:nvPr>
        </p:nvSpPr>
        <p:spPr>
          <a:xfrm>
            <a:off x="918107" y="-352849"/>
            <a:ext cx="10733314" cy="1509931"/>
          </a:xfrm>
        </p:spPr>
        <p:txBody>
          <a:bodyPr>
            <a:normAutofit/>
          </a:bodyPr>
          <a:lstStyle/>
          <a:p>
            <a:r>
              <a:rPr lang="en-US" altLang="zh-CN" sz="3600" dirty="0">
                <a:solidFill>
                  <a:schemeClr val="tx2"/>
                </a:solidFill>
              </a:rPr>
              <a:t>Location selection\recommendation based on activities</a:t>
            </a:r>
            <a:endParaRPr lang="zh-CN" altLang="en-US" sz="3600" dirty="0">
              <a:solidFill>
                <a:schemeClr val="tx2"/>
              </a:solidFill>
            </a:endParaRPr>
          </a:p>
        </p:txBody>
      </p:sp>
      <p:sp>
        <p:nvSpPr>
          <p:cNvPr id="8" name="文本框 7">
            <a:extLst>
              <a:ext uri="{FF2B5EF4-FFF2-40B4-BE49-F238E27FC236}">
                <a16:creationId xmlns:a16="http://schemas.microsoft.com/office/drawing/2014/main" id="{F70C6497-2500-6312-2BB7-2758AFE62CC2}"/>
              </a:ext>
            </a:extLst>
          </p:cNvPr>
          <p:cNvSpPr txBox="1"/>
          <p:nvPr/>
        </p:nvSpPr>
        <p:spPr>
          <a:xfrm>
            <a:off x="881979" y="4077614"/>
            <a:ext cx="9688749" cy="335476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This component is also enhanced by LLM</a:t>
            </a:r>
            <a:r>
              <a:rPr lang="en-US" altLang="zh-CN" sz="24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Get density maps for different activities POIs.</a:t>
            </a:r>
          </a:p>
          <a:p>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Use:</a:t>
            </a: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Mechanism model (e.g., gravity model)</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Historical recommendation method (e.g., Top K)</a:t>
            </a:r>
          </a:p>
          <a:p>
            <a:pPr marL="342900" indent="-342900">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LLM recommendation method</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857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68C7B-B46F-52A8-A024-83F0DFDC9699}"/>
              </a:ext>
            </a:extLst>
          </p:cNvPr>
          <p:cNvSpPr>
            <a:spLocks noGrp="1"/>
          </p:cNvSpPr>
          <p:nvPr>
            <p:ph type="title"/>
          </p:nvPr>
        </p:nvSpPr>
        <p:spPr>
          <a:xfrm>
            <a:off x="3531140" y="601744"/>
            <a:ext cx="7822661" cy="1338696"/>
          </a:xfrm>
        </p:spPr>
        <p:txBody>
          <a:bodyPr>
            <a:normAutofit/>
          </a:bodyPr>
          <a:lstStyle/>
          <a:p>
            <a:r>
              <a:rPr lang="en-US" altLang="zh-CN" dirty="0"/>
              <a:t>Memory module </a:t>
            </a:r>
            <a:endParaRPr lang="zh-CN" altLang="en-US" dirty="0"/>
          </a:p>
        </p:txBody>
      </p:sp>
      <p:pic>
        <p:nvPicPr>
          <p:cNvPr id="5" name="图片 4">
            <a:extLst>
              <a:ext uri="{FF2B5EF4-FFF2-40B4-BE49-F238E27FC236}">
                <a16:creationId xmlns:a16="http://schemas.microsoft.com/office/drawing/2014/main" id="{2FA1C1CF-9A17-2140-71D4-E2DAEF86C1C7}"/>
              </a:ext>
            </a:extLst>
          </p:cNvPr>
          <p:cNvPicPr>
            <a:picLocks noChangeAspect="1"/>
          </p:cNvPicPr>
          <p:nvPr/>
        </p:nvPicPr>
        <p:blipFill>
          <a:blip r:embed="rId2"/>
          <a:srcRect l="1" t="4166" r="-2" b="2790"/>
          <a:stretch/>
        </p:blipFill>
        <p:spPr>
          <a:xfrm>
            <a:off x="274410" y="-282417"/>
            <a:ext cx="2535264" cy="4968749"/>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内容占位符 2">
            <a:extLst>
              <a:ext uri="{FF2B5EF4-FFF2-40B4-BE49-F238E27FC236}">
                <a16:creationId xmlns:a16="http://schemas.microsoft.com/office/drawing/2014/main" id="{DB6BF355-8C33-F110-9F4E-9D4814C6BD20}"/>
              </a:ext>
            </a:extLst>
          </p:cNvPr>
          <p:cNvSpPr>
            <a:spLocks noGrp="1"/>
          </p:cNvSpPr>
          <p:nvPr>
            <p:ph idx="1"/>
          </p:nvPr>
        </p:nvSpPr>
        <p:spPr>
          <a:xfrm>
            <a:off x="3531140" y="2201957"/>
            <a:ext cx="7939392" cy="3900730"/>
          </a:xfrm>
        </p:spPr>
        <p:txBody>
          <a:bodyPr anchor="t">
            <a:normAutofit lnSpcReduction="10000"/>
          </a:bodyPr>
          <a:lstStyle/>
          <a:p>
            <a:r>
              <a:rPr lang="en-US" altLang="zh-CN" sz="3600" dirty="0"/>
              <a:t>Attributes:</a:t>
            </a:r>
          </a:p>
          <a:p>
            <a:pPr lvl="1"/>
            <a:r>
              <a:rPr lang="en-US" altLang="zh-CN" sz="2800" dirty="0"/>
              <a:t>List used to store daily, weekly and monthly information</a:t>
            </a:r>
          </a:p>
          <a:p>
            <a:pPr lvl="1"/>
            <a:r>
              <a:rPr lang="en-US" altLang="zh-CN" sz="2800" dirty="0"/>
              <a:t>Forgetting threshold </a:t>
            </a:r>
          </a:p>
          <a:p>
            <a:pPr marL="457200" lvl="1" indent="0">
              <a:buNone/>
            </a:pPr>
            <a:endParaRPr lang="en-US" altLang="zh-CN" sz="2800" dirty="0"/>
          </a:p>
          <a:p>
            <a:r>
              <a:rPr lang="en-US" altLang="zh-CN" sz="3600" dirty="0"/>
              <a:t>Methods: </a:t>
            </a:r>
          </a:p>
          <a:p>
            <a:pPr lvl="1"/>
            <a:r>
              <a:rPr lang="en-US" altLang="zh-CN" sz="2000" b="0" dirty="0">
                <a:solidFill>
                  <a:srgbClr val="795E26"/>
                </a:solidFill>
                <a:effectLst/>
                <a:latin typeface="Consolas" panose="020B0609020204030204" pitchFamily="49" charset="0"/>
              </a:rPr>
              <a:t>Store daily activities</a:t>
            </a:r>
            <a:endParaRPr lang="en-US" altLang="zh-CN" sz="2000" b="0" dirty="0">
              <a:solidFill>
                <a:srgbClr val="3B3B3B"/>
              </a:solidFill>
              <a:effectLst/>
              <a:latin typeface="Consolas" panose="020B0609020204030204" pitchFamily="49" charset="0"/>
            </a:endParaRPr>
          </a:p>
          <a:p>
            <a:pPr lvl="1"/>
            <a:r>
              <a:rPr lang="en-US" altLang="zh-CN" sz="2000" b="0" dirty="0">
                <a:solidFill>
                  <a:srgbClr val="795E26"/>
                </a:solidFill>
                <a:effectLst/>
                <a:latin typeface="Consolas" panose="020B0609020204030204" pitchFamily="49" charset="0"/>
              </a:rPr>
              <a:t>Summarize a day, a week and a month</a:t>
            </a:r>
          </a:p>
          <a:p>
            <a:pPr lvl="1"/>
            <a:r>
              <a:rPr lang="en-US" altLang="zh-CN" sz="2000" b="0" dirty="0">
                <a:solidFill>
                  <a:srgbClr val="795E26"/>
                </a:solidFill>
                <a:effectLst/>
                <a:latin typeface="Consolas" panose="020B0609020204030204" pitchFamily="49" charset="0"/>
              </a:rPr>
              <a:t>Memories forgetting</a:t>
            </a:r>
          </a:p>
          <a:p>
            <a:pPr lvl="1"/>
            <a:r>
              <a:rPr lang="en-US" altLang="zh-CN" sz="2000" dirty="0">
                <a:solidFill>
                  <a:srgbClr val="795E26"/>
                </a:solidFill>
                <a:latin typeface="Consolas" panose="020B0609020204030204" pitchFamily="49" charset="0"/>
              </a:rPr>
              <a:t>Scoring methods</a:t>
            </a:r>
            <a:endParaRPr lang="en-US" altLang="zh-CN" sz="2000" b="0" dirty="0">
              <a:solidFill>
                <a:srgbClr val="795E26"/>
              </a:solidFill>
              <a:effectLst/>
              <a:latin typeface="Consolas" panose="020B0609020204030204" pitchFamily="49" charset="0"/>
            </a:endParaRPr>
          </a:p>
          <a:p>
            <a:pPr lvl="1"/>
            <a:endParaRPr lang="en-US" altLang="zh-CN" sz="2000" b="0" dirty="0">
              <a:solidFill>
                <a:srgbClr val="3B3B3B"/>
              </a:solidFill>
              <a:effectLst/>
              <a:latin typeface="Consolas" panose="020B0609020204030204" pitchFamily="49" charset="0"/>
            </a:endParaRPr>
          </a:p>
          <a:p>
            <a:pPr lvl="1"/>
            <a:endParaRPr lang="en-US" altLang="zh-CN" sz="2800" dirty="0"/>
          </a:p>
          <a:p>
            <a:pPr marL="457200" lvl="1" indent="0">
              <a:buNone/>
            </a:pPr>
            <a:endParaRPr lang="en-US" altLang="zh-CN" sz="2800" dirty="0"/>
          </a:p>
          <a:p>
            <a:endParaRPr lang="en-US" altLang="zh-CN" sz="2400" b="0" dirty="0">
              <a:solidFill>
                <a:srgbClr val="3B3B3B"/>
              </a:solidFill>
              <a:effectLst/>
              <a:latin typeface="Consolas" panose="020B0609020204030204" pitchFamily="49" charset="0"/>
            </a:endParaRPr>
          </a:p>
          <a:p>
            <a:endParaRPr lang="zh-CN" altLang="en-US" sz="3600" dirty="0"/>
          </a:p>
        </p:txBody>
      </p:sp>
    </p:spTree>
    <p:extLst>
      <p:ext uri="{BB962C8B-B14F-4D97-AF65-F5344CB8AC3E}">
        <p14:creationId xmlns:p14="http://schemas.microsoft.com/office/powerpoint/2010/main" val="2351925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83DAB-7919-64A6-A4AF-19B235D28CFA}"/>
              </a:ext>
            </a:extLst>
          </p:cNvPr>
          <p:cNvSpPr>
            <a:spLocks noGrp="1"/>
          </p:cNvSpPr>
          <p:nvPr>
            <p:ph type="title"/>
          </p:nvPr>
        </p:nvSpPr>
        <p:spPr/>
        <p:txBody>
          <a:bodyPr/>
          <a:lstStyle/>
          <a:p>
            <a:r>
              <a:rPr lang="en-US" altLang="zh-CN" dirty="0"/>
              <a:t>Activity generation enhanced by LLM</a:t>
            </a:r>
            <a:endParaRPr lang="zh-CN" altLang="en-US" dirty="0"/>
          </a:p>
        </p:txBody>
      </p:sp>
      <p:sp>
        <p:nvSpPr>
          <p:cNvPr id="3" name="内容占位符 2">
            <a:extLst>
              <a:ext uri="{FF2B5EF4-FFF2-40B4-BE49-F238E27FC236}">
                <a16:creationId xmlns:a16="http://schemas.microsoft.com/office/drawing/2014/main" id="{A76090CB-5AD0-9E83-92A0-B3C86A80B28F}"/>
              </a:ext>
            </a:extLst>
          </p:cNvPr>
          <p:cNvSpPr>
            <a:spLocks noGrp="1"/>
          </p:cNvSpPr>
          <p:nvPr>
            <p:ph idx="1"/>
          </p:nvPr>
        </p:nvSpPr>
        <p:spPr/>
        <p:txBody>
          <a:bodyPr/>
          <a:lstStyle/>
          <a:p>
            <a:r>
              <a:rPr lang="en-US" altLang="zh-CN" dirty="0"/>
              <a:t>Using ‘loop’ to organize all the procedure: </a:t>
            </a:r>
          </a:p>
          <a:p>
            <a:pPr lvl="1"/>
            <a:r>
              <a:rPr lang="en-US" altLang="zh-CN" dirty="0"/>
              <a:t>All people </a:t>
            </a:r>
            <a:r>
              <a:rPr lang="en-US" altLang="zh-CN" dirty="0">
                <a:sym typeface="Wingdings" panose="05000000000000000000" pitchFamily="2" charset="2"/>
              </a:rPr>
              <a:t> one person  different routine parts of a person</a:t>
            </a:r>
          </a:p>
          <a:p>
            <a:pPr lvl="1"/>
            <a:endParaRPr lang="en-US" altLang="zh-CN" dirty="0">
              <a:sym typeface="Wingdings" panose="05000000000000000000" pitchFamily="2" charset="2"/>
            </a:endParaRPr>
          </a:p>
          <a:p>
            <a:r>
              <a:rPr lang="en-US" altLang="zh-CN" dirty="0">
                <a:sym typeface="Wingdings" panose="05000000000000000000" pitchFamily="2" charset="2"/>
              </a:rPr>
              <a:t>For routine parts: a while loop is utilized to generate the activities and other information.</a:t>
            </a:r>
          </a:p>
          <a:p>
            <a:pPr lvl="1"/>
            <a:r>
              <a:rPr lang="en-US" altLang="zh-CN" dirty="0">
                <a:sym typeface="Wingdings" panose="05000000000000000000" pitchFamily="2" charset="2"/>
              </a:rPr>
              <a:t>res = </a:t>
            </a:r>
            <a:r>
              <a:rPr lang="en-US" altLang="zh-CN" dirty="0" err="1">
                <a:sym typeface="Wingdings" panose="05000000000000000000" pitchFamily="2" charset="2"/>
              </a:rPr>
              <a:t>gen_next_motivation</a:t>
            </a:r>
            <a:r>
              <a:rPr lang="en-US" altLang="zh-CN" dirty="0">
                <a:sym typeface="Wingdings" panose="05000000000000000000" pitchFamily="2" charset="2"/>
              </a:rPr>
              <a:t>(</a:t>
            </a:r>
            <a:r>
              <a:rPr lang="en-US" altLang="zh-CN" dirty="0" err="1">
                <a:sym typeface="Wingdings" panose="05000000000000000000" pitchFamily="2" charset="2"/>
              </a:rPr>
              <a:t>args.llm</a:t>
            </a:r>
            <a:r>
              <a:rPr lang="en-US" altLang="zh-CN" dirty="0">
                <a:sym typeface="Wingdings" panose="05000000000000000000" pitchFamily="2" charset="2"/>
              </a:rPr>
              <a:t>, context, </a:t>
            </a:r>
            <a:r>
              <a:rPr lang="en-US" altLang="zh-CN" dirty="0" err="1">
                <a:sym typeface="Wingdings" panose="05000000000000000000" pitchFamily="2" charset="2"/>
              </a:rPr>
              <a:t>cur_routine</a:t>
            </a:r>
            <a:r>
              <a:rPr lang="en-US" altLang="zh-CN" dirty="0">
                <a:sym typeface="Wingdings" panose="05000000000000000000" pitchFamily="2" charset="2"/>
              </a:rPr>
              <a:t>, mem, date, weekday, time)  choose available LLM model to generate the activity</a:t>
            </a:r>
          </a:p>
          <a:p>
            <a:pPr lvl="1"/>
            <a:r>
              <a:rPr lang="en-US" altLang="zh-CN" dirty="0">
                <a:sym typeface="Wingdings" panose="05000000000000000000" pitchFamily="2" charset="2"/>
              </a:rPr>
              <a:t>Generate the continuous time according to statistics </a:t>
            </a:r>
          </a:p>
          <a:p>
            <a:pPr marL="457200" lvl="1" indent="0">
              <a:buNone/>
            </a:pPr>
            <a:r>
              <a:rPr lang="en-US" altLang="zh-CN" dirty="0">
                <a:sym typeface="Wingdings" panose="05000000000000000000" pitchFamily="2" charset="2"/>
              </a:rPr>
              <a:t>distributions.</a:t>
            </a:r>
          </a:p>
          <a:p>
            <a:pPr lvl="1"/>
            <a:r>
              <a:rPr lang="en-US" altLang="zh-CN" dirty="0">
                <a:sym typeface="Wingdings" panose="05000000000000000000" pitchFamily="2" charset="2"/>
              </a:rPr>
              <a:t>Get the locations according to recommendation module.</a:t>
            </a:r>
          </a:p>
          <a:p>
            <a:pPr marL="457200" lvl="1" indent="0">
              <a:buNone/>
            </a:pPr>
            <a:endParaRPr lang="en-US" altLang="zh-CN" dirty="0">
              <a:sym typeface="Wingdings" panose="05000000000000000000" pitchFamily="2" charset="2"/>
            </a:endParaRPr>
          </a:p>
          <a:p>
            <a:endParaRPr lang="en-US" altLang="zh-CN" dirty="0">
              <a:sym typeface="Wingdings" panose="05000000000000000000" pitchFamily="2" charset="2"/>
            </a:endParaRPr>
          </a:p>
        </p:txBody>
      </p:sp>
      <p:pic>
        <p:nvPicPr>
          <p:cNvPr id="5" name="图片 4">
            <a:extLst>
              <a:ext uri="{FF2B5EF4-FFF2-40B4-BE49-F238E27FC236}">
                <a16:creationId xmlns:a16="http://schemas.microsoft.com/office/drawing/2014/main" id="{BB6EC901-C8A6-2D06-2A68-7410A29F1E31}"/>
              </a:ext>
            </a:extLst>
          </p:cNvPr>
          <p:cNvPicPr>
            <a:picLocks noChangeAspect="1"/>
          </p:cNvPicPr>
          <p:nvPr/>
        </p:nvPicPr>
        <p:blipFill>
          <a:blip r:embed="rId2"/>
          <a:stretch>
            <a:fillRect/>
          </a:stretch>
        </p:blipFill>
        <p:spPr>
          <a:xfrm>
            <a:off x="8819679" y="4705050"/>
            <a:ext cx="3372321" cy="2152950"/>
          </a:xfrm>
          <a:prstGeom prst="rect">
            <a:avLst/>
          </a:prstGeom>
        </p:spPr>
      </p:pic>
    </p:spTree>
    <p:extLst>
      <p:ext uri="{BB962C8B-B14F-4D97-AF65-F5344CB8AC3E}">
        <p14:creationId xmlns:p14="http://schemas.microsoft.com/office/powerpoint/2010/main" val="668562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40583-AE7E-0B2D-9177-0A58B687E50C}"/>
              </a:ext>
            </a:extLst>
          </p:cNvPr>
          <p:cNvSpPr>
            <a:spLocks noGrp="1"/>
          </p:cNvSpPr>
          <p:nvPr>
            <p:ph type="title"/>
          </p:nvPr>
        </p:nvSpPr>
        <p:spPr/>
        <p:txBody>
          <a:bodyPr/>
          <a:lstStyle/>
          <a:p>
            <a:r>
              <a:rPr lang="en-US" altLang="zh-CN" dirty="0"/>
              <a:t>Some </a:t>
            </a:r>
            <a:r>
              <a:rPr lang="en-US" altLang="zh-CN" sz="2800" dirty="0"/>
              <a:t>little</a:t>
            </a:r>
            <a:r>
              <a:rPr lang="en-US" altLang="zh-CN" dirty="0"/>
              <a:t> tricks in the codes</a:t>
            </a:r>
            <a:endParaRPr lang="zh-CN" altLang="en-US" dirty="0"/>
          </a:p>
        </p:txBody>
      </p:sp>
      <p:sp>
        <p:nvSpPr>
          <p:cNvPr id="3" name="内容占位符 2">
            <a:extLst>
              <a:ext uri="{FF2B5EF4-FFF2-40B4-BE49-F238E27FC236}">
                <a16:creationId xmlns:a16="http://schemas.microsoft.com/office/drawing/2014/main" id="{B41622DD-1799-317C-0023-88DDA7EAFEBD}"/>
              </a:ext>
            </a:extLst>
          </p:cNvPr>
          <p:cNvSpPr>
            <a:spLocks noGrp="1"/>
          </p:cNvSpPr>
          <p:nvPr>
            <p:ph idx="1"/>
          </p:nvPr>
        </p:nvSpPr>
        <p:spPr/>
        <p:txBody>
          <a:bodyPr/>
          <a:lstStyle/>
          <a:p>
            <a:pPr>
              <a:buFont typeface="Wingdings" panose="05000000000000000000" pitchFamily="2" charset="2"/>
              <a:buChar char="ü"/>
            </a:pPr>
            <a:r>
              <a:rPr lang="en-US" altLang="zh-CN" dirty="0"/>
              <a:t>Using </a:t>
            </a:r>
            <a:r>
              <a:rPr lang="en-US" altLang="zh-CN" dirty="0" err="1"/>
              <a:t>argparse</a:t>
            </a:r>
            <a:r>
              <a:rPr lang="en-US" altLang="zh-CN" dirty="0"/>
              <a:t> package to conveniently switch the model between traditional components or large model components (including gravity model, top-k model, LLMs: gpt4, llama…, Tokyo\</a:t>
            </a:r>
            <a:r>
              <a:rPr lang="en-US" altLang="zh-CN" dirty="0" err="1"/>
              <a:t>sydney</a:t>
            </a:r>
            <a:r>
              <a:rPr lang="en-US" altLang="zh-CN" dirty="0"/>
              <a:t> )</a:t>
            </a:r>
          </a:p>
          <a:p>
            <a:pPr lvl="1">
              <a:buFont typeface="Courier New" panose="02070309020205020404" pitchFamily="49" charset="0"/>
              <a:buChar char="o"/>
            </a:pPr>
            <a:r>
              <a:rPr lang="en-US" altLang="zh-CN" dirty="0"/>
              <a:t>parser = </a:t>
            </a:r>
            <a:r>
              <a:rPr lang="en-US" altLang="zh-CN" dirty="0" err="1"/>
              <a:t>argparse.ArgumentParser</a:t>
            </a:r>
            <a:r>
              <a:rPr lang="en-US" altLang="zh-CN" dirty="0"/>
              <a:t>()</a:t>
            </a:r>
          </a:p>
          <a:p>
            <a:pPr marL="457200" lvl="1" indent="0">
              <a:buNone/>
            </a:pPr>
            <a:endParaRPr lang="en-US" altLang="zh-CN" dirty="0"/>
          </a:p>
          <a:p>
            <a:pPr>
              <a:buFont typeface="Wingdings" panose="05000000000000000000" pitchFamily="2" charset="2"/>
              <a:buChar char="ü"/>
            </a:pPr>
            <a:r>
              <a:rPr lang="en-US" altLang="zh-CN" dirty="0"/>
              <a:t>Using matrix and their overlaps to generate the heatmap or influence map. </a:t>
            </a:r>
            <a:r>
              <a:rPr lang="en-US" altLang="zh-CN" sz="1600" dirty="0"/>
              <a:t>(Figures in this slide all from Zhuoyu)</a:t>
            </a:r>
          </a:p>
          <a:p>
            <a:pPr>
              <a:buFont typeface="Wingdings" panose="05000000000000000000" pitchFamily="2" charset="2"/>
              <a:buChar char="ü"/>
            </a:pPr>
            <a:endParaRPr lang="en-US" altLang="zh-CN" dirty="0"/>
          </a:p>
        </p:txBody>
      </p:sp>
      <p:pic>
        <p:nvPicPr>
          <p:cNvPr id="5" name="图片 4">
            <a:extLst>
              <a:ext uri="{FF2B5EF4-FFF2-40B4-BE49-F238E27FC236}">
                <a16:creationId xmlns:a16="http://schemas.microsoft.com/office/drawing/2014/main" id="{909D4769-03EB-0633-7228-1634DD0ACA63}"/>
              </a:ext>
            </a:extLst>
          </p:cNvPr>
          <p:cNvPicPr>
            <a:picLocks noChangeAspect="1"/>
          </p:cNvPicPr>
          <p:nvPr/>
        </p:nvPicPr>
        <p:blipFill>
          <a:blip r:embed="rId2"/>
          <a:stretch>
            <a:fillRect/>
          </a:stretch>
        </p:blipFill>
        <p:spPr>
          <a:xfrm>
            <a:off x="0" y="4784633"/>
            <a:ext cx="6607629" cy="2160873"/>
          </a:xfrm>
          <a:prstGeom prst="rect">
            <a:avLst/>
          </a:prstGeom>
        </p:spPr>
      </p:pic>
      <p:pic>
        <p:nvPicPr>
          <p:cNvPr id="7" name="图片 6">
            <a:extLst>
              <a:ext uri="{FF2B5EF4-FFF2-40B4-BE49-F238E27FC236}">
                <a16:creationId xmlns:a16="http://schemas.microsoft.com/office/drawing/2014/main" id="{14A639B7-0A5F-FBFB-F6F1-19E96CEB49BE}"/>
              </a:ext>
            </a:extLst>
          </p:cNvPr>
          <p:cNvPicPr>
            <a:picLocks noChangeAspect="1"/>
          </p:cNvPicPr>
          <p:nvPr/>
        </p:nvPicPr>
        <p:blipFill>
          <a:blip r:embed="rId3"/>
          <a:stretch>
            <a:fillRect/>
          </a:stretch>
        </p:blipFill>
        <p:spPr>
          <a:xfrm>
            <a:off x="7999639" y="4463824"/>
            <a:ext cx="2943840" cy="2394176"/>
          </a:xfrm>
          <a:prstGeom prst="rect">
            <a:avLst/>
          </a:prstGeom>
        </p:spPr>
      </p:pic>
    </p:spTree>
    <p:extLst>
      <p:ext uri="{BB962C8B-B14F-4D97-AF65-F5344CB8AC3E}">
        <p14:creationId xmlns:p14="http://schemas.microsoft.com/office/powerpoint/2010/main" val="1270720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5F291-7F62-554A-5D06-E639368EAA41}"/>
              </a:ext>
            </a:extLst>
          </p:cNvPr>
          <p:cNvSpPr>
            <a:spLocks noGrp="1"/>
          </p:cNvSpPr>
          <p:nvPr>
            <p:ph type="title"/>
          </p:nvPr>
        </p:nvSpPr>
        <p:spPr/>
        <p:txBody>
          <a:bodyPr/>
          <a:lstStyle/>
          <a:p>
            <a:r>
              <a:rPr lang="en-US" altLang="zh-CN" dirty="0"/>
              <a:t>Tricks about prompt</a:t>
            </a:r>
            <a:endParaRPr lang="zh-CN" altLang="en-US" dirty="0"/>
          </a:p>
        </p:txBody>
      </p:sp>
      <p:sp>
        <p:nvSpPr>
          <p:cNvPr id="3" name="内容占位符 2">
            <a:extLst>
              <a:ext uri="{FF2B5EF4-FFF2-40B4-BE49-F238E27FC236}">
                <a16:creationId xmlns:a16="http://schemas.microsoft.com/office/drawing/2014/main" id="{BF068E1B-AC89-B7D8-27FB-58E26FFA35B3}"/>
              </a:ext>
            </a:extLst>
          </p:cNvPr>
          <p:cNvSpPr>
            <a:spLocks noGrp="1"/>
          </p:cNvSpPr>
          <p:nvPr>
            <p:ph idx="1"/>
          </p:nvPr>
        </p:nvSpPr>
        <p:spPr/>
        <p:txBody>
          <a:bodyPr/>
          <a:lstStyle/>
          <a:p>
            <a:pPr>
              <a:buFont typeface="Wingdings" panose="05000000000000000000" pitchFamily="2" charset="2"/>
              <a:buChar char="ü"/>
            </a:pPr>
            <a:r>
              <a:rPr lang="en-US" altLang="zh-CN" dirty="0"/>
              <a:t>How to prompt for generating person information in </a:t>
            </a:r>
            <a:r>
              <a:rPr lang="en-US" altLang="zh-CN" dirty="0" err="1"/>
              <a:t>json</a:t>
            </a:r>
            <a:r>
              <a:rPr lang="en-US" altLang="zh-CN" dirty="0"/>
              <a:t>. format?</a:t>
            </a:r>
          </a:p>
          <a:p>
            <a:pPr lvl="1">
              <a:buFont typeface="Wingdings" panose="05000000000000000000" pitchFamily="2" charset="2"/>
              <a:buChar char="ü"/>
            </a:pPr>
            <a:r>
              <a:rPr lang="en-US" altLang="zh-CN" b="0" dirty="0">
                <a:solidFill>
                  <a:srgbClr val="001080"/>
                </a:solidFill>
                <a:effectLst/>
                <a:latin typeface="Consolas" panose="020B0609020204030204" pitchFamily="49" charset="0"/>
              </a:rPr>
              <a:t>context</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A31515"/>
                </a:solidFill>
                <a:effectLst/>
                <a:latin typeface="Consolas" panose="020B0609020204030204" pitchFamily="49" charset="0"/>
              </a:rPr>
              <a:t>"You are a </a:t>
            </a:r>
            <a:r>
              <a:rPr lang="en-US" altLang="zh-CN" b="0" dirty="0" err="1">
                <a:solidFill>
                  <a:srgbClr val="A31515"/>
                </a:solidFill>
                <a:effectLst/>
                <a:latin typeface="Consolas" panose="020B0609020204030204" pitchFamily="49" charset="0"/>
              </a:rPr>
              <a:t>json</a:t>
            </a:r>
            <a:r>
              <a:rPr lang="en-US" altLang="zh-CN" b="0" dirty="0">
                <a:solidFill>
                  <a:srgbClr val="A31515"/>
                </a:solidFill>
                <a:effectLst/>
                <a:latin typeface="Consolas" panose="020B0609020204030204" pitchFamily="49" charset="0"/>
              </a:rPr>
              <a:t> generator who always responds required data in </a:t>
            </a:r>
            <a:r>
              <a:rPr lang="en-US" altLang="zh-CN" b="0" dirty="0" err="1">
                <a:solidFill>
                  <a:srgbClr val="A31515"/>
                </a:solidFill>
                <a:effectLst/>
                <a:latin typeface="Consolas" panose="020B0609020204030204" pitchFamily="49" charset="0"/>
              </a:rPr>
              <a:t>json</a:t>
            </a:r>
            <a:r>
              <a:rPr lang="en-US" altLang="zh-CN" b="0" dirty="0">
                <a:solidFill>
                  <a:srgbClr val="A31515"/>
                </a:solidFill>
                <a:effectLst/>
                <a:latin typeface="Consolas" panose="020B0609020204030204" pitchFamily="49" charset="0"/>
              </a:rPr>
              <a:t> format, but without any additional introduction, text or explanation. You output format has to be a list of dictionary.“</a:t>
            </a:r>
          </a:p>
          <a:p>
            <a:pPr marL="0" indent="0">
              <a:buNone/>
            </a:pPr>
            <a:endParaRPr lang="en-US" altLang="zh-CN" dirty="0">
              <a:effectLst/>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54082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A7B9-2553-3757-6674-2CD57B8E0A9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2FBE1F50-2B5B-CF30-E4B6-2EC5B0015D05}"/>
              </a:ext>
            </a:extLst>
          </p:cNvPr>
          <p:cNvSpPr txBox="1"/>
          <p:nvPr/>
        </p:nvSpPr>
        <p:spPr>
          <a:xfrm>
            <a:off x="328086" y="1402113"/>
            <a:ext cx="11403045" cy="5494945"/>
          </a:xfrm>
          <a:prstGeom prst="rect">
            <a:avLst/>
          </a:prstGeom>
        </p:spPr>
        <p:txBody>
          <a:bodyPr vert="horz" wrap="square" lIns="0" tIns="16933" rIns="0" bIns="0" rtlCol="0">
            <a:spAutoFit/>
          </a:bodyPr>
          <a:lstStyle/>
          <a:p>
            <a:r>
              <a:rPr lang="en-US" altLang="zh-CN" sz="3200" b="1" dirty="0"/>
              <a:t>T</a:t>
            </a:r>
            <a:r>
              <a:rPr lang="en-US" sz="3200" b="1" dirty="0"/>
              <a:t>hese principles can conflict</a:t>
            </a:r>
            <a:r>
              <a:rPr lang="en-US" sz="3200" dirty="0"/>
              <a:t>.</a:t>
            </a:r>
            <a:r>
              <a:rPr lang="zh-CN" altLang="en-US" sz="3200" dirty="0"/>
              <a:t> </a:t>
            </a:r>
            <a:r>
              <a:rPr lang="en-US" sz="3200" b="1" dirty="0"/>
              <a:t>Finding the right balance is part of alignment. </a:t>
            </a:r>
          </a:p>
          <a:p>
            <a:r>
              <a:rPr lang="en-US" sz="2133" dirty="0"/>
              <a:t>	 </a:t>
            </a:r>
          </a:p>
          <a:p>
            <a:r>
              <a:rPr lang="en-US" sz="2133" dirty="0"/>
              <a:t>For example, helpfulness vs. harmlessness: a user might ask for something </a:t>
            </a:r>
            <a:r>
              <a:rPr lang="en-US" sz="2133" i="1" dirty="0"/>
              <a:t>they</a:t>
            </a:r>
            <a:r>
              <a:rPr lang="en-US" sz="2133" dirty="0"/>
              <a:t> see as legitimate but the AI knows is potentially harmful or disallowed. A perfectly harmless AI might refuse so often that it frustrates users</a:t>
            </a:r>
            <a:r>
              <a:rPr lang="en-US" altLang="zh-CN" sz="2133" dirty="0"/>
              <a:t>.</a:t>
            </a:r>
            <a:r>
              <a:rPr lang="zh-CN" altLang="en-US" sz="2133" dirty="0"/>
              <a:t> </a:t>
            </a:r>
            <a:r>
              <a:rPr lang="en-US" sz="2133" dirty="0"/>
              <a:t>Conversely, an AI that tries to be maximally helpful (never saying no) could end up generating harmful content if a user asks for it. </a:t>
            </a:r>
          </a:p>
          <a:p>
            <a:endParaRPr lang="en-US" sz="2133" dirty="0"/>
          </a:p>
          <a:p>
            <a:r>
              <a:rPr lang="en-US" altLang="zh-CN" sz="3200" b="1" dirty="0"/>
              <a:t>Many</a:t>
            </a:r>
            <a:r>
              <a:rPr lang="zh-CN" altLang="en-US" sz="3200" b="1" dirty="0"/>
              <a:t> </a:t>
            </a:r>
            <a:r>
              <a:rPr lang="en-US" altLang="zh-CN" sz="3200" b="1" dirty="0"/>
              <a:t>companies</a:t>
            </a:r>
            <a:r>
              <a:rPr lang="zh-CN" altLang="en-US" sz="3200" b="1" dirty="0"/>
              <a:t> </a:t>
            </a:r>
            <a:r>
              <a:rPr lang="en-US" altLang="zh-CN" sz="3200" b="1" dirty="0"/>
              <a:t>train</a:t>
            </a:r>
            <a:r>
              <a:rPr lang="zh-CN" altLang="en-US" sz="3200" b="1" dirty="0"/>
              <a:t> </a:t>
            </a:r>
            <a:r>
              <a:rPr lang="en-US" altLang="zh-CN" sz="3200" b="1" dirty="0"/>
              <a:t>LLMs</a:t>
            </a:r>
            <a:r>
              <a:rPr lang="zh-CN" altLang="en-US" sz="3200" b="1" dirty="0"/>
              <a:t> </a:t>
            </a:r>
            <a:r>
              <a:rPr lang="en-US" altLang="zh-CN" sz="3200" b="1" dirty="0"/>
              <a:t>with</a:t>
            </a:r>
            <a:r>
              <a:rPr lang="zh-CN" altLang="en-US" sz="3200" b="1" dirty="0"/>
              <a:t> </a:t>
            </a:r>
            <a:r>
              <a:rPr lang="en-US" altLang="zh-CN" sz="3200" b="1" dirty="0"/>
              <a:t>these</a:t>
            </a:r>
            <a:r>
              <a:rPr lang="zh-CN" altLang="en-US" sz="3200" b="1" dirty="0"/>
              <a:t> </a:t>
            </a:r>
            <a:r>
              <a:rPr lang="en-US" altLang="zh-CN" sz="3200" b="1" dirty="0"/>
              <a:t>similar</a:t>
            </a:r>
            <a:r>
              <a:rPr lang="zh-CN" altLang="en-US" sz="3200" b="1" dirty="0"/>
              <a:t> </a:t>
            </a:r>
            <a:r>
              <a:rPr lang="en-US" altLang="zh-CN" sz="3200" b="1" dirty="0"/>
              <a:t>criteria.</a:t>
            </a:r>
            <a:r>
              <a:rPr lang="zh-CN" altLang="en-US" sz="3200" b="1" dirty="0"/>
              <a:t> </a:t>
            </a:r>
            <a:endParaRPr lang="en-US" altLang="zh-CN" sz="3200" b="1" dirty="0"/>
          </a:p>
          <a:p>
            <a:r>
              <a:rPr lang="en-US" sz="2133" dirty="0" err="1"/>
              <a:t>Anthropic’s</a:t>
            </a:r>
            <a:r>
              <a:rPr lang="en-US" sz="2133" dirty="0"/>
              <a:t> assistant Claude was explicitly trained with the goal of being “helpful, honest, and harmless</a:t>
            </a:r>
          </a:p>
          <a:p>
            <a:endParaRPr lang="en-US" sz="1467" dirty="0"/>
          </a:p>
          <a:p>
            <a:r>
              <a:rPr lang="en-US" sz="2133" dirty="0"/>
              <a:t>Many evaluation benchmarks now test for these aspects (e.g., truthfulness tests, </a:t>
            </a:r>
            <a:r>
              <a:rPr lang="en-US" sz="2133" dirty="0">
                <a:solidFill>
                  <a:srgbClr val="7030A0"/>
                </a:solidFill>
              </a:rPr>
              <a:t>harmlessness red-teaming</a:t>
            </a:r>
            <a:r>
              <a:rPr lang="en-US" sz="2133" dirty="0"/>
              <a:t>).</a:t>
            </a:r>
          </a:p>
          <a:p>
            <a:endParaRPr lang="en-US" sz="3200" dirty="0"/>
          </a:p>
        </p:txBody>
      </p:sp>
      <p:sp>
        <p:nvSpPr>
          <p:cNvPr id="4" name="TextBox 3">
            <a:extLst>
              <a:ext uri="{FF2B5EF4-FFF2-40B4-BE49-F238E27FC236}">
                <a16:creationId xmlns:a16="http://schemas.microsoft.com/office/drawing/2014/main" id="{73555D1C-6AEE-B020-B6D7-0AEA7FB30974}"/>
              </a:ext>
            </a:extLst>
          </p:cNvPr>
          <p:cNvSpPr txBox="1"/>
          <p:nvPr/>
        </p:nvSpPr>
        <p:spPr>
          <a:xfrm>
            <a:off x="234627" y="122749"/>
            <a:ext cx="11496504" cy="1405641"/>
          </a:xfrm>
          <a:prstGeom prst="rect">
            <a:avLst/>
          </a:prstGeom>
          <a:noFill/>
        </p:spPr>
        <p:txBody>
          <a:bodyPr wrap="square">
            <a:spAutoFit/>
          </a:bodyPr>
          <a:lstStyle/>
          <a:p>
            <a:r>
              <a:rPr lang="en-US" sz="4267" dirty="0">
                <a:solidFill>
                  <a:srgbClr val="212121"/>
                </a:solidFill>
                <a:latin typeface="__Poppins_9e6217"/>
              </a:rPr>
              <a:t>LLM alignment criteria</a:t>
            </a:r>
            <a:r>
              <a:rPr lang="en-US" altLang="zh-CN" sz="4267" dirty="0">
                <a:solidFill>
                  <a:srgbClr val="212121"/>
                </a:solidFill>
                <a:latin typeface="__Poppins_9e6217"/>
              </a:rPr>
              <a:t>:</a:t>
            </a:r>
            <a:r>
              <a:rPr lang="zh-CN" altLang="en-US" sz="4267" dirty="0">
                <a:solidFill>
                  <a:srgbClr val="212121"/>
                </a:solidFill>
                <a:latin typeface="__Poppins_9e6217"/>
              </a:rPr>
              <a:t> </a:t>
            </a:r>
            <a:r>
              <a:rPr lang="en-US" altLang="zh-CN" sz="4267" dirty="0">
                <a:solidFill>
                  <a:srgbClr val="212121"/>
                </a:solidFill>
                <a:latin typeface="__Poppins_9e6217"/>
              </a:rPr>
              <a:t>HHH</a:t>
            </a:r>
            <a:endParaRPr lang="en-US" sz="4267" dirty="0">
              <a:solidFill>
                <a:srgbClr val="212121"/>
              </a:solidFill>
              <a:latin typeface="__Poppins_9e6217"/>
            </a:endParaRPr>
          </a:p>
          <a:p>
            <a:endParaRPr lang="en-US" sz="4267" dirty="0">
              <a:latin typeface="Calibri"/>
              <a:cs typeface="Calibri"/>
            </a:endParaRPr>
          </a:p>
        </p:txBody>
      </p:sp>
    </p:spTree>
    <p:extLst>
      <p:ext uri="{BB962C8B-B14F-4D97-AF65-F5344CB8AC3E}">
        <p14:creationId xmlns:p14="http://schemas.microsoft.com/office/powerpoint/2010/main" val="5034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607B-1559-84CC-4ABC-B1970E37DE3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EAFAA2-1980-002C-2F07-97B878EBF0C9}"/>
              </a:ext>
            </a:extLst>
          </p:cNvPr>
          <p:cNvSpPr txBox="1"/>
          <p:nvPr/>
        </p:nvSpPr>
        <p:spPr>
          <a:xfrm>
            <a:off x="234627" y="122748"/>
            <a:ext cx="11496504" cy="748988"/>
          </a:xfrm>
          <a:prstGeom prst="rect">
            <a:avLst/>
          </a:prstGeom>
          <a:noFill/>
        </p:spPr>
        <p:txBody>
          <a:bodyPr wrap="square">
            <a:spAutoFit/>
          </a:bodyPr>
          <a:lstStyle/>
          <a:p>
            <a:r>
              <a:rPr lang="en-US" altLang="zh-CN" sz="4267" dirty="0"/>
              <a:t>Other</a:t>
            </a:r>
            <a:r>
              <a:rPr lang="zh-CN" altLang="en-US" sz="4267" dirty="0"/>
              <a:t> </a:t>
            </a:r>
            <a:r>
              <a:rPr lang="en-US" sz="4267" dirty="0"/>
              <a:t>Key Principles </a:t>
            </a:r>
            <a:endParaRPr lang="en-US" sz="4267" dirty="0">
              <a:latin typeface="Calibri"/>
              <a:cs typeface="Calibri"/>
            </a:endParaRPr>
          </a:p>
        </p:txBody>
      </p:sp>
      <p:sp>
        <p:nvSpPr>
          <p:cNvPr id="7" name="TextBox 6">
            <a:extLst>
              <a:ext uri="{FF2B5EF4-FFF2-40B4-BE49-F238E27FC236}">
                <a16:creationId xmlns:a16="http://schemas.microsoft.com/office/drawing/2014/main" id="{3D5C6529-B7A4-A3C2-6D20-411D7EC20667}"/>
              </a:ext>
            </a:extLst>
          </p:cNvPr>
          <p:cNvSpPr txBox="1"/>
          <p:nvPr/>
        </p:nvSpPr>
        <p:spPr>
          <a:xfrm>
            <a:off x="371891" y="6155168"/>
            <a:ext cx="9720079" cy="830997"/>
          </a:xfrm>
          <a:prstGeom prst="rect">
            <a:avLst/>
          </a:prstGeom>
          <a:noFill/>
        </p:spPr>
        <p:txBody>
          <a:bodyPr wrap="square" rtlCol="0">
            <a:spAutoFit/>
          </a:bodyPr>
          <a:lstStyle/>
          <a:p>
            <a:r>
              <a:rPr lang="en-US" sz="1600" dirty="0">
                <a:hlinkClick r:id="rId3"/>
              </a:rPr>
              <a:t>https://www.datacamp.com/blog/ai-alignment</a:t>
            </a:r>
            <a:endParaRPr lang="en-US" sz="1600" dirty="0"/>
          </a:p>
          <a:p>
            <a:r>
              <a:rPr lang="en-US" sz="1600" dirty="0">
                <a:hlinkClick r:id="rId4"/>
              </a:rPr>
              <a:t>https://alignmentsurvey.com/materials/learning/scalable/#:~:text=Scalable%20Oversight</a:t>
            </a:r>
            <a:endParaRPr lang="en-US" sz="1600" dirty="0"/>
          </a:p>
          <a:p>
            <a:endParaRPr lang="en-US" sz="1600" dirty="0"/>
          </a:p>
        </p:txBody>
      </p:sp>
      <p:sp>
        <p:nvSpPr>
          <p:cNvPr id="8" name="TextBox 7">
            <a:extLst>
              <a:ext uri="{FF2B5EF4-FFF2-40B4-BE49-F238E27FC236}">
                <a16:creationId xmlns:a16="http://schemas.microsoft.com/office/drawing/2014/main" id="{C3D2A6A1-8EAC-5445-8755-1BB508298D63}"/>
              </a:ext>
            </a:extLst>
          </p:cNvPr>
          <p:cNvSpPr txBox="1"/>
          <p:nvPr/>
        </p:nvSpPr>
        <p:spPr>
          <a:xfrm>
            <a:off x="234627" y="791381"/>
            <a:ext cx="12083068" cy="6740307"/>
          </a:xfrm>
          <a:prstGeom prst="rect">
            <a:avLst/>
          </a:prstGeom>
          <a:noFill/>
        </p:spPr>
        <p:txBody>
          <a:bodyPr wrap="square">
            <a:spAutoFit/>
          </a:bodyPr>
          <a:lstStyle/>
          <a:p>
            <a:pPr>
              <a:buNone/>
            </a:pPr>
            <a:r>
              <a:rPr lang="en-US" sz="2400" b="1" dirty="0"/>
              <a:t>Interpretability:</a:t>
            </a:r>
            <a:r>
              <a:rPr lang="en-US" sz="2400" dirty="0"/>
              <a:t> Make the model’s reasoning understandable. An interpretable AI lets humans see </a:t>
            </a:r>
            <a:r>
              <a:rPr lang="en-US" sz="2400" i="1" dirty="0"/>
              <a:t>why</a:t>
            </a:r>
            <a:r>
              <a:rPr lang="en-US" sz="2400" dirty="0"/>
              <a:t> it makes decisions, aiding trust and debugging​. </a:t>
            </a:r>
          </a:p>
          <a:p>
            <a:pPr>
              <a:buNone/>
            </a:pPr>
            <a:r>
              <a:rPr lang="en-US" sz="2400" dirty="0"/>
              <a:t>(Helps catch misalignment by inspecting the “thought process.”)</a:t>
            </a:r>
          </a:p>
          <a:p>
            <a:pPr>
              <a:buNone/>
            </a:pPr>
            <a:endParaRPr lang="en-US" sz="2400" dirty="0"/>
          </a:p>
          <a:p>
            <a:pPr>
              <a:buNone/>
            </a:pPr>
            <a:r>
              <a:rPr lang="en-US" sz="2400" b="1" dirty="0"/>
              <a:t>Scalable Oversight</a:t>
            </a:r>
          </a:p>
          <a:p>
            <a:pPr>
              <a:buNone/>
            </a:pPr>
            <a:endParaRPr lang="en-US" sz="2400" b="1" dirty="0"/>
          </a:p>
          <a:p>
            <a:pPr>
              <a:buNone/>
            </a:pPr>
            <a:r>
              <a:rPr lang="en-US" sz="2400" b="1" dirty="0"/>
              <a:t>📈 Why It’s Needed:</a:t>
            </a:r>
            <a:endParaRPr lang="en-US" sz="2400" dirty="0"/>
          </a:p>
          <a:p>
            <a:pPr>
              <a:buFont typeface="Arial" panose="020B0604020202020204" pitchFamily="34" charset="0"/>
              <a:buChar char="•"/>
            </a:pPr>
            <a:r>
              <a:rPr lang="en-US" sz="2400" dirty="0"/>
              <a:t>As AI models become more capable, human oversight becomes harder</a:t>
            </a:r>
            <a:br>
              <a:rPr lang="en-US" sz="2400" dirty="0"/>
            </a:br>
            <a:r>
              <a:rPr lang="en-US" sz="2400" dirty="0"/>
              <a:t>→ Models may operate in domains </a:t>
            </a:r>
            <a:r>
              <a:rPr lang="en-US" sz="2400" b="1" dirty="0"/>
              <a:t>no single human fully understands</a:t>
            </a:r>
            <a:br>
              <a:rPr lang="en-US" sz="2400" dirty="0"/>
            </a:br>
            <a:r>
              <a:rPr lang="en-US" sz="2400" dirty="0"/>
              <a:t>→ Models may plan in ways we </a:t>
            </a:r>
            <a:r>
              <a:rPr lang="en-US" sz="2400" b="1" dirty="0"/>
              <a:t>can’t easily trace or audit</a:t>
            </a:r>
          </a:p>
          <a:p>
            <a:endParaRPr lang="en-US" sz="2400" dirty="0"/>
          </a:p>
          <a:p>
            <a:pPr>
              <a:buNone/>
            </a:pPr>
            <a:r>
              <a:rPr lang="en-US" sz="2400" b="1" dirty="0"/>
              <a:t>🛠️ What Is Scalable Oversight?</a:t>
            </a:r>
            <a:endParaRPr lang="en-US" sz="2400" dirty="0"/>
          </a:p>
          <a:p>
            <a:pPr>
              <a:buFont typeface="Arial" panose="020B0604020202020204" pitchFamily="34" charset="0"/>
              <a:buChar char="•"/>
            </a:pPr>
            <a:r>
              <a:rPr lang="en-US" sz="2400" dirty="0"/>
              <a:t>Developing methods that </a:t>
            </a:r>
            <a:r>
              <a:rPr lang="en-US" sz="2400" b="1" dirty="0"/>
              <a:t>scale oversight with AI capability</a:t>
            </a:r>
            <a:endParaRPr lang="en-US" sz="2400" dirty="0"/>
          </a:p>
          <a:p>
            <a:pPr>
              <a:buFont typeface="Arial" panose="020B0604020202020204" pitchFamily="34" charset="0"/>
              <a:buChar char="•"/>
            </a:pPr>
            <a:r>
              <a:rPr lang="en-US" sz="2400" dirty="0"/>
              <a:t>Ensures alignment remains enforceable </a:t>
            </a:r>
            <a:r>
              <a:rPr lang="en-US" sz="2400" b="1" dirty="0"/>
              <a:t>as complexity grows</a:t>
            </a:r>
            <a:endParaRPr lang="en-US" sz="2400" dirty="0"/>
          </a:p>
          <a:p>
            <a:pPr>
              <a:buNone/>
            </a:pPr>
            <a:endParaRPr lang="en-US" altLang="zh-CN" sz="2400" dirty="0"/>
          </a:p>
          <a:p>
            <a:pPr>
              <a:buNone/>
            </a:pPr>
            <a:endParaRPr lang="en-US" altLang="zh-CN" sz="2400" dirty="0"/>
          </a:p>
          <a:p>
            <a:pPr>
              <a:buNone/>
            </a:pPr>
            <a:endParaRPr lang="en-US" sz="2400" dirty="0"/>
          </a:p>
          <a:p>
            <a:pPr>
              <a:buNone/>
            </a:pPr>
            <a:endParaRPr lang="en-US" sz="2400" dirty="0"/>
          </a:p>
        </p:txBody>
      </p:sp>
    </p:spTree>
    <p:extLst>
      <p:ext uri="{BB962C8B-B14F-4D97-AF65-F5344CB8AC3E}">
        <p14:creationId xmlns:p14="http://schemas.microsoft.com/office/powerpoint/2010/main" val="72845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7F7E0-5157-5361-4B23-440578D5B4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42555E2-AD0C-1FAC-1DB2-98346BD556FD}"/>
              </a:ext>
            </a:extLst>
          </p:cNvPr>
          <p:cNvSpPr txBox="1"/>
          <p:nvPr/>
        </p:nvSpPr>
        <p:spPr>
          <a:xfrm>
            <a:off x="234627" y="122748"/>
            <a:ext cx="11496504" cy="748988"/>
          </a:xfrm>
          <a:prstGeom prst="rect">
            <a:avLst/>
          </a:prstGeom>
          <a:noFill/>
        </p:spPr>
        <p:txBody>
          <a:bodyPr wrap="square">
            <a:spAutoFit/>
          </a:bodyPr>
          <a:lstStyle/>
          <a:p>
            <a:r>
              <a:rPr lang="en-US" altLang="zh-CN" sz="4267" dirty="0"/>
              <a:t>Other</a:t>
            </a:r>
            <a:r>
              <a:rPr lang="zh-CN" altLang="en-US" sz="4267" dirty="0"/>
              <a:t> </a:t>
            </a:r>
            <a:r>
              <a:rPr lang="en-US" sz="4267" dirty="0"/>
              <a:t>Key Principles </a:t>
            </a:r>
            <a:endParaRPr lang="en-US" sz="4267" dirty="0">
              <a:latin typeface="Calibri"/>
              <a:cs typeface="Calibri"/>
            </a:endParaRPr>
          </a:p>
        </p:txBody>
      </p:sp>
      <p:sp>
        <p:nvSpPr>
          <p:cNvPr id="7" name="TextBox 6">
            <a:extLst>
              <a:ext uri="{FF2B5EF4-FFF2-40B4-BE49-F238E27FC236}">
                <a16:creationId xmlns:a16="http://schemas.microsoft.com/office/drawing/2014/main" id="{BF674020-6D42-0D85-34D4-9EEE2EF1E41A}"/>
              </a:ext>
            </a:extLst>
          </p:cNvPr>
          <p:cNvSpPr txBox="1"/>
          <p:nvPr/>
        </p:nvSpPr>
        <p:spPr>
          <a:xfrm>
            <a:off x="371891" y="6155168"/>
            <a:ext cx="9720079" cy="830997"/>
          </a:xfrm>
          <a:prstGeom prst="rect">
            <a:avLst/>
          </a:prstGeom>
          <a:noFill/>
        </p:spPr>
        <p:txBody>
          <a:bodyPr wrap="square" rtlCol="0">
            <a:spAutoFit/>
          </a:bodyPr>
          <a:lstStyle/>
          <a:p>
            <a:r>
              <a:rPr lang="en-US" sz="1600" dirty="0">
                <a:hlinkClick r:id="rId3"/>
              </a:rPr>
              <a:t>https://www.datacamp.com/blog/ai-alignment</a:t>
            </a:r>
            <a:endParaRPr lang="en-US" sz="1600" dirty="0"/>
          </a:p>
          <a:p>
            <a:r>
              <a:rPr lang="en-US" sz="1600" dirty="0">
                <a:hlinkClick r:id="rId4"/>
              </a:rPr>
              <a:t>https://alignmentsurvey.com/materials/learning/scalable/#:~:text=Scalable%20Oversight</a:t>
            </a:r>
            <a:endParaRPr lang="en-US" sz="1600" dirty="0"/>
          </a:p>
          <a:p>
            <a:endParaRPr lang="en-US" sz="1600" dirty="0"/>
          </a:p>
        </p:txBody>
      </p:sp>
      <p:sp>
        <p:nvSpPr>
          <p:cNvPr id="8" name="TextBox 7">
            <a:extLst>
              <a:ext uri="{FF2B5EF4-FFF2-40B4-BE49-F238E27FC236}">
                <a16:creationId xmlns:a16="http://schemas.microsoft.com/office/drawing/2014/main" id="{2B8AF536-0CAC-70B5-3CE8-69B37BFB8244}"/>
              </a:ext>
            </a:extLst>
          </p:cNvPr>
          <p:cNvSpPr txBox="1"/>
          <p:nvPr/>
        </p:nvSpPr>
        <p:spPr>
          <a:xfrm>
            <a:off x="234627" y="791382"/>
            <a:ext cx="12083068" cy="4893647"/>
          </a:xfrm>
          <a:prstGeom prst="rect">
            <a:avLst/>
          </a:prstGeom>
          <a:noFill/>
        </p:spPr>
        <p:txBody>
          <a:bodyPr wrap="square">
            <a:spAutoFit/>
          </a:bodyPr>
          <a:lstStyle/>
          <a:p>
            <a:pPr>
              <a:buNone/>
            </a:pPr>
            <a:endParaRPr lang="en-US" sz="2400" dirty="0"/>
          </a:p>
          <a:p>
            <a:pPr>
              <a:buNone/>
            </a:pPr>
            <a:r>
              <a:rPr lang="en-US" sz="2400" b="1" dirty="0"/>
              <a:t>Scalable Oversight</a:t>
            </a:r>
          </a:p>
          <a:p>
            <a:pPr>
              <a:buNone/>
            </a:pPr>
            <a:endParaRPr lang="en-US" sz="2400" b="1" dirty="0"/>
          </a:p>
          <a:p>
            <a:pPr>
              <a:buNone/>
            </a:pPr>
            <a:r>
              <a:rPr lang="en-US" sz="2400" b="1" dirty="0"/>
              <a:t>🤝 AI-Assisted Oversight Methods:</a:t>
            </a:r>
            <a:endParaRPr lang="en-US" sz="2400" dirty="0"/>
          </a:p>
          <a:p>
            <a:pPr>
              <a:buFont typeface="Arial" panose="020B0604020202020204" pitchFamily="34" charset="0"/>
              <a:buChar char="•"/>
            </a:pPr>
            <a:r>
              <a:rPr lang="en-US" sz="2400" dirty="0"/>
              <a:t>✅ </a:t>
            </a:r>
            <a:r>
              <a:rPr lang="en-US" sz="2400" b="1" dirty="0"/>
              <a:t>AI-assisted feedback</a:t>
            </a:r>
            <a:r>
              <a:rPr lang="en-US" sz="2400" dirty="0"/>
              <a:t>: AI helps humans evaluate other AIs</a:t>
            </a:r>
          </a:p>
          <a:p>
            <a:pPr>
              <a:buFont typeface="Arial" panose="020B0604020202020204" pitchFamily="34" charset="0"/>
              <a:buChar char="•"/>
            </a:pPr>
            <a:r>
              <a:rPr lang="en-US" sz="2400" dirty="0"/>
              <a:t>✅ </a:t>
            </a:r>
            <a:r>
              <a:rPr lang="en-US" sz="2400" b="1" dirty="0"/>
              <a:t>RLAIF (Reinforcement Learning with AI Feedback)</a:t>
            </a:r>
            <a:r>
              <a:rPr lang="en-US" sz="2400" dirty="0"/>
              <a:t>: AI preferences replace some human labeling</a:t>
            </a:r>
          </a:p>
          <a:p>
            <a:pPr>
              <a:buFont typeface="Arial" panose="020B0604020202020204" pitchFamily="34" charset="0"/>
              <a:buChar char="•"/>
            </a:pPr>
            <a:r>
              <a:rPr lang="en-US" sz="2400" dirty="0"/>
              <a:t>✅ </a:t>
            </a:r>
            <a:r>
              <a:rPr lang="en-US" sz="2400" b="1" dirty="0"/>
              <a:t>Constitutional AI</a:t>
            </a:r>
            <a:r>
              <a:rPr lang="en-US" sz="2400" dirty="0"/>
              <a:t>: Models follow a </a:t>
            </a:r>
            <a:r>
              <a:rPr lang="en-US" sz="2400" b="1" dirty="0"/>
              <a:t>fixed set of ethical principles</a:t>
            </a:r>
            <a:r>
              <a:rPr lang="en-US" sz="2400" dirty="0"/>
              <a:t> (e.g., Claude’s “constitution”)</a:t>
            </a:r>
          </a:p>
          <a:p>
            <a:pPr>
              <a:buFont typeface="Arial" panose="020B0604020202020204" pitchFamily="34" charset="0"/>
              <a:buChar char="•"/>
            </a:pPr>
            <a:r>
              <a:rPr lang="en-US" sz="2400" dirty="0"/>
              <a:t>✅ </a:t>
            </a:r>
            <a:r>
              <a:rPr lang="en-US" sz="2400" b="1" dirty="0"/>
              <a:t>Amplified oversight</a:t>
            </a:r>
            <a:r>
              <a:rPr lang="en-US" sz="2400" dirty="0"/>
              <a:t> (DeepMind): AI agents debate or critique each other to </a:t>
            </a:r>
            <a:r>
              <a:rPr lang="en-US" sz="2400" b="1" dirty="0"/>
              <a:t>support human judgment</a:t>
            </a:r>
            <a:endParaRPr lang="en-US" sz="2400" dirty="0"/>
          </a:p>
          <a:p>
            <a:pPr>
              <a:buNone/>
            </a:pPr>
            <a:endParaRPr lang="en-US" sz="2400" dirty="0"/>
          </a:p>
          <a:p>
            <a:pPr>
              <a:buNone/>
            </a:pPr>
            <a:endParaRPr lang="en-US" sz="2400" dirty="0"/>
          </a:p>
        </p:txBody>
      </p:sp>
    </p:spTree>
    <p:extLst>
      <p:ext uri="{BB962C8B-B14F-4D97-AF65-F5344CB8AC3E}">
        <p14:creationId xmlns:p14="http://schemas.microsoft.com/office/powerpoint/2010/main" val="278374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3847-C769-EB3C-5244-1DE31D056D9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36B407-62A2-78F2-04C9-8AB631C0D708}"/>
              </a:ext>
            </a:extLst>
          </p:cNvPr>
          <p:cNvSpPr txBox="1"/>
          <p:nvPr/>
        </p:nvSpPr>
        <p:spPr>
          <a:xfrm>
            <a:off x="234627" y="122749"/>
            <a:ext cx="11496504" cy="748988"/>
          </a:xfrm>
          <a:prstGeom prst="rect">
            <a:avLst/>
          </a:prstGeom>
          <a:noFill/>
        </p:spPr>
        <p:txBody>
          <a:bodyPr wrap="square">
            <a:spAutoFit/>
          </a:bodyPr>
          <a:lstStyle/>
          <a:p>
            <a:r>
              <a:rPr lang="en-US" sz="4267" dirty="0"/>
              <a:t>LLM Alignment as a Socio-Technical Challenge</a:t>
            </a:r>
            <a:endParaRPr lang="en-US" sz="4267" dirty="0">
              <a:latin typeface="Calibri"/>
              <a:cs typeface="Calibri"/>
            </a:endParaRPr>
          </a:p>
        </p:txBody>
      </p:sp>
      <p:sp>
        <p:nvSpPr>
          <p:cNvPr id="3" name="TextBox 2">
            <a:extLst>
              <a:ext uri="{FF2B5EF4-FFF2-40B4-BE49-F238E27FC236}">
                <a16:creationId xmlns:a16="http://schemas.microsoft.com/office/drawing/2014/main" id="{4F4D2474-AC26-51B7-C5C1-3E7DD3499052}"/>
              </a:ext>
            </a:extLst>
          </p:cNvPr>
          <p:cNvSpPr txBox="1"/>
          <p:nvPr/>
        </p:nvSpPr>
        <p:spPr>
          <a:xfrm>
            <a:off x="344032" y="902449"/>
            <a:ext cx="10773625" cy="461665"/>
          </a:xfrm>
          <a:prstGeom prst="rect">
            <a:avLst/>
          </a:prstGeom>
          <a:noFill/>
        </p:spPr>
        <p:txBody>
          <a:bodyPr wrap="square">
            <a:spAutoFit/>
          </a:bodyPr>
          <a:lstStyle/>
          <a:p>
            <a:r>
              <a:rPr lang="en-US" sz="2400" dirty="0"/>
              <a:t>🧠 Dual Dimensions of Alignment</a:t>
            </a:r>
            <a:r>
              <a:rPr lang="zh-CN" altLang="en-US" sz="2400" dirty="0"/>
              <a:t> </a:t>
            </a:r>
            <a:r>
              <a:rPr lang="en-US" altLang="zh-CN" sz="2400" dirty="0"/>
              <a:t>(</a:t>
            </a:r>
            <a:r>
              <a:rPr lang="en-US" altLang="zh-CN" sz="2400" b="1" dirty="0"/>
              <a:t>Value</a:t>
            </a:r>
            <a:r>
              <a:rPr lang="en-US" sz="2400" b="1" dirty="0"/>
              <a:t> Alignment</a:t>
            </a:r>
            <a:r>
              <a:rPr lang="zh-CN" altLang="en-US" sz="2400" b="1" dirty="0"/>
              <a:t> </a:t>
            </a:r>
            <a:r>
              <a:rPr lang="en-US" altLang="zh-CN" sz="2400" b="1" dirty="0"/>
              <a:t>and</a:t>
            </a:r>
            <a:r>
              <a:rPr lang="en-US" sz="2400" b="1" dirty="0"/>
              <a:t> </a:t>
            </a:r>
            <a:r>
              <a:rPr lang="en-US" altLang="zh-CN" sz="2400" b="1" dirty="0"/>
              <a:t>Technical</a:t>
            </a:r>
            <a:r>
              <a:rPr lang="zh-CN" altLang="en-US" sz="2400" b="1" dirty="0"/>
              <a:t> </a:t>
            </a:r>
            <a:r>
              <a:rPr lang="en-US" altLang="zh-CN" sz="2400" b="1" dirty="0"/>
              <a:t>Alignment</a:t>
            </a:r>
            <a:r>
              <a:rPr lang="en-US" altLang="zh-CN" sz="2400" dirty="0"/>
              <a:t>)</a:t>
            </a:r>
            <a:r>
              <a:rPr lang="en-US" sz="2400" dirty="0"/>
              <a:t>:</a:t>
            </a:r>
          </a:p>
        </p:txBody>
      </p:sp>
      <p:sp>
        <p:nvSpPr>
          <p:cNvPr id="6" name="TextBox 5">
            <a:extLst>
              <a:ext uri="{FF2B5EF4-FFF2-40B4-BE49-F238E27FC236}">
                <a16:creationId xmlns:a16="http://schemas.microsoft.com/office/drawing/2014/main" id="{F1B391BF-637B-BBEA-3D45-5385C3A6F80B}"/>
              </a:ext>
            </a:extLst>
          </p:cNvPr>
          <p:cNvSpPr txBox="1"/>
          <p:nvPr/>
        </p:nvSpPr>
        <p:spPr>
          <a:xfrm>
            <a:off x="344033" y="1252192"/>
            <a:ext cx="11642756" cy="5579028"/>
          </a:xfrm>
          <a:prstGeom prst="rect">
            <a:avLst/>
          </a:prstGeom>
          <a:noFill/>
        </p:spPr>
        <p:txBody>
          <a:bodyPr wrap="square">
            <a:spAutoFit/>
          </a:bodyPr>
          <a:lstStyle/>
          <a:p>
            <a:pPr>
              <a:lnSpc>
                <a:spcPct val="150000"/>
              </a:lnSpc>
              <a:buNone/>
            </a:pPr>
            <a:r>
              <a:rPr lang="en-US" sz="2400" b="1" dirty="0"/>
              <a:t>🔷 </a:t>
            </a:r>
            <a:r>
              <a:rPr lang="en-US" altLang="zh-CN" sz="2400" b="1" dirty="0"/>
              <a:t>Value</a:t>
            </a:r>
            <a:r>
              <a:rPr lang="en-US" sz="2400" b="1" dirty="0"/>
              <a:t> Alignment – </a:t>
            </a:r>
            <a:r>
              <a:rPr lang="en-US" sz="2400" b="1" i="1" dirty="0"/>
              <a:t>What values should AI follow?</a:t>
            </a:r>
            <a:endParaRPr lang="en-US" sz="2400" b="1" dirty="0"/>
          </a:p>
          <a:p>
            <a:pPr>
              <a:lnSpc>
                <a:spcPct val="150000"/>
              </a:lnSpc>
              <a:buFont typeface="Arial" panose="020B0604020202020204" pitchFamily="34" charset="0"/>
              <a:buChar char="•"/>
            </a:pPr>
            <a:r>
              <a:rPr lang="en-US" sz="2400" dirty="0"/>
              <a:t>Aligns AI outputs with </a:t>
            </a:r>
            <a:r>
              <a:rPr lang="en-US" sz="2400" b="1" dirty="0"/>
              <a:t>human values, ethics, and norms</a:t>
            </a:r>
            <a:endParaRPr lang="en-US" sz="2400" dirty="0"/>
          </a:p>
          <a:p>
            <a:pPr>
              <a:lnSpc>
                <a:spcPct val="150000"/>
              </a:lnSpc>
              <a:buFont typeface="Arial" panose="020B0604020202020204" pitchFamily="34" charset="0"/>
              <a:buChar char="•"/>
            </a:pPr>
            <a:r>
              <a:rPr lang="en-US" sz="2400" dirty="0"/>
              <a:t>Key principles:</a:t>
            </a:r>
          </a:p>
          <a:p>
            <a:pPr marL="990575" lvl="1" indent="-380990">
              <a:lnSpc>
                <a:spcPct val="150000"/>
              </a:lnSpc>
              <a:buFont typeface="Arial" panose="020B0604020202020204" pitchFamily="34" charset="0"/>
              <a:buChar char="•"/>
            </a:pPr>
            <a:r>
              <a:rPr lang="en-US" sz="2400" dirty="0"/>
              <a:t>🤝 </a:t>
            </a:r>
            <a:r>
              <a:rPr lang="en-US" sz="2400" b="1" dirty="0"/>
              <a:t>Inclusiveness</a:t>
            </a:r>
            <a:r>
              <a:rPr lang="en-US" sz="2400" dirty="0"/>
              <a:t> – Avoid bias or exclusion</a:t>
            </a:r>
          </a:p>
          <a:p>
            <a:pPr marL="990575" lvl="1" indent="-380990">
              <a:lnSpc>
                <a:spcPct val="150000"/>
              </a:lnSpc>
              <a:buFont typeface="Arial" panose="020B0604020202020204" pitchFamily="34" charset="0"/>
              <a:buChar char="•"/>
            </a:pPr>
            <a:r>
              <a:rPr lang="en-US" sz="2400" dirty="0"/>
              <a:t>⚖️ </a:t>
            </a:r>
            <a:r>
              <a:rPr lang="en-US" sz="2400" b="1" dirty="0"/>
              <a:t>Fairness &amp; non-discrimination</a:t>
            </a:r>
            <a:endParaRPr lang="en-US" sz="2400" dirty="0"/>
          </a:p>
          <a:p>
            <a:pPr marL="990575" lvl="1" indent="-380990">
              <a:lnSpc>
                <a:spcPct val="150000"/>
              </a:lnSpc>
              <a:buFont typeface="Arial" panose="020B0604020202020204" pitchFamily="34" charset="0"/>
              <a:buChar char="•"/>
            </a:pPr>
            <a:r>
              <a:rPr lang="en-US" sz="2400" dirty="0"/>
              <a:t>🔐 </a:t>
            </a:r>
            <a:r>
              <a:rPr lang="en-US" sz="2400" b="1" dirty="0"/>
              <a:t>Privacy</a:t>
            </a:r>
            <a:r>
              <a:rPr lang="en-US" sz="2400" dirty="0"/>
              <a:t> – Protect user data</a:t>
            </a:r>
          </a:p>
          <a:p>
            <a:pPr marL="990575" lvl="1" indent="-380990">
              <a:lnSpc>
                <a:spcPct val="150000"/>
              </a:lnSpc>
              <a:buFont typeface="Arial" panose="020B0604020202020204" pitchFamily="34" charset="0"/>
              <a:buChar char="•"/>
            </a:pPr>
            <a:r>
              <a:rPr lang="en-US" sz="2400" dirty="0"/>
              <a:t>📜 </a:t>
            </a:r>
            <a:r>
              <a:rPr lang="en-US" sz="2400" b="1" dirty="0"/>
              <a:t>Lawfulness</a:t>
            </a:r>
            <a:r>
              <a:rPr lang="en-US" sz="2400" dirty="0"/>
              <a:t> – Respect societal rules</a:t>
            </a:r>
          </a:p>
          <a:p>
            <a:pPr>
              <a:lnSpc>
                <a:spcPct val="150000"/>
              </a:lnSpc>
              <a:buFont typeface="Arial" panose="020B0604020202020204" pitchFamily="34" charset="0"/>
              <a:buChar char="•"/>
            </a:pPr>
            <a:r>
              <a:rPr lang="en-US" sz="2400" dirty="0"/>
              <a:t>🌍 Diverse values across cultures → </a:t>
            </a:r>
            <a:r>
              <a:rPr lang="en-US" sz="2400" i="1" dirty="0"/>
              <a:t>Aligned to whose values?</a:t>
            </a:r>
            <a:endParaRPr lang="en-US" sz="2400" dirty="0"/>
          </a:p>
          <a:p>
            <a:pPr>
              <a:lnSpc>
                <a:spcPct val="150000"/>
              </a:lnSpc>
              <a:buFont typeface="Arial" panose="020B0604020202020204" pitchFamily="34" charset="0"/>
              <a:buChar char="•"/>
            </a:pPr>
            <a:r>
              <a:rPr lang="en-US" sz="2400" dirty="0"/>
              <a:t>🧾 Example: </a:t>
            </a:r>
            <a:r>
              <a:rPr lang="en-US" sz="2400" b="1" dirty="0" err="1"/>
              <a:t>Anthropic’s</a:t>
            </a:r>
            <a:r>
              <a:rPr lang="en-US" sz="2400" b="1" dirty="0"/>
              <a:t> Constitutional AI</a:t>
            </a:r>
            <a:r>
              <a:rPr lang="en-US" sz="2400" dirty="0"/>
              <a:t> uses guiding principles from the UN Declaration of Human Rights &amp; platform policies to define model behavior.</a:t>
            </a:r>
          </a:p>
        </p:txBody>
      </p:sp>
    </p:spTree>
    <p:extLst>
      <p:ext uri="{BB962C8B-B14F-4D97-AF65-F5344CB8AC3E}">
        <p14:creationId xmlns:p14="http://schemas.microsoft.com/office/powerpoint/2010/main" val="451326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5315</Words>
  <Application>Microsoft Macintosh PowerPoint</Application>
  <PresentationFormat>Widescreen</PresentationFormat>
  <Paragraphs>498</Paragraphs>
  <Slides>57</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__Poppins_9e6217</vt:lpstr>
      <vt:lpstr>Arial MT</vt:lpstr>
      <vt:lpstr>HGPGothicE</vt:lpstr>
      <vt:lpstr>Inter</vt:lpstr>
      <vt:lpstr>Microsoft YaHei</vt:lpstr>
      <vt:lpstr>Aptos</vt:lpstr>
      <vt:lpstr>Aptos Display</vt:lpstr>
      <vt:lpstr>Arial</vt:lpstr>
      <vt:lpstr>Calibri</vt:lpstr>
      <vt:lpstr>Cambria Math</vt:lpstr>
      <vt:lpstr>Consolas</vt:lpstr>
      <vt:lpstr>Courier New</vt:lpstr>
      <vt:lpstr>Times New Roman</vt:lpstr>
      <vt:lpstr>Wingdings</vt:lpstr>
      <vt:lpstr>Office Theme</vt:lpstr>
      <vt:lpstr>Lecture 11: LLM Alignment And AI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Sharing</vt:lpstr>
      <vt:lpstr>Report Outline</vt:lpstr>
      <vt:lpstr>01 Research Background</vt:lpstr>
      <vt:lpstr>01 Research Background</vt:lpstr>
      <vt:lpstr>02 Libra-Leaderboard</vt:lpstr>
      <vt:lpstr>02 Libra-Leaderboard</vt:lpstr>
      <vt:lpstr>02 Libra-Leaderboard</vt:lpstr>
      <vt:lpstr>02 Libra-Leaderboard</vt:lpstr>
      <vt:lpstr>02 Libra-Leaderboard</vt:lpstr>
      <vt:lpstr>02 Libra-Leaderboard</vt:lpstr>
      <vt:lpstr>03 Experiments</vt:lpstr>
      <vt:lpstr>03 Experiments</vt:lpstr>
      <vt:lpstr>04 Conclusions</vt:lpstr>
      <vt:lpstr>TrajLLM: A Modular LLM-Enhanced Agent-Based Framework for Realistic Human Trajectory Simulation</vt:lpstr>
      <vt:lpstr>Why mobility data? Why mobility generation?  Why LLM-enhanced?</vt:lpstr>
      <vt:lpstr>PowerPoint Presentation</vt:lpstr>
      <vt:lpstr>A interesting example to introduce:</vt:lpstr>
      <vt:lpstr>Our daily activities?  Often relevant to the change of our locations.</vt:lpstr>
      <vt:lpstr>PowerPoint Presentation</vt:lpstr>
      <vt:lpstr>Persona generation enhanced by LLM</vt:lpstr>
      <vt:lpstr>Location selection\recommendation based on activities</vt:lpstr>
      <vt:lpstr>Memory module </vt:lpstr>
      <vt:lpstr>Activity generation enhanced by LLM</vt:lpstr>
      <vt:lpstr>Some little tricks in the codes</vt:lpstr>
      <vt:lpstr>Tricks about prompt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3</cp:revision>
  <dcterms:created xsi:type="dcterms:W3CDTF">2025-05-21T12:59:26Z</dcterms:created>
  <dcterms:modified xsi:type="dcterms:W3CDTF">2025-05-21T13:02:05Z</dcterms:modified>
</cp:coreProperties>
</file>